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72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全年齢向け" id="{292C1305-3082-4457-8F79-789D1061AA0C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9E6DA"/>
    <a:srgbClr val="61C1BE"/>
    <a:srgbClr val="F6AE6A"/>
    <a:srgbClr val="FFF9B0"/>
    <a:srgbClr val="203864"/>
    <a:srgbClr val="35B597"/>
    <a:srgbClr val="F8B62D"/>
    <a:srgbClr val="EDF2C5"/>
    <a:srgbClr val="EC6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333" autoAdjust="0"/>
  </p:normalViewPr>
  <p:slideViewPr>
    <p:cSldViewPr snapToGrid="0">
      <p:cViewPr varScale="1">
        <p:scale>
          <a:sx n="53" d="100"/>
          <a:sy n="53" d="100"/>
        </p:scale>
        <p:origin x="2683" y="58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59" tIns="45780" rIns="91559" bIns="4578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1"/>
            <a:ext cx="2949786" cy="498693"/>
          </a:xfrm>
          <a:prstGeom prst="rect">
            <a:avLst/>
          </a:prstGeom>
        </p:spPr>
        <p:txBody>
          <a:bodyPr vert="horz" lIns="91559" tIns="45780" rIns="91559" bIns="4578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80" rIns="91559" bIns="457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59" tIns="45780" rIns="91559" bIns="4578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786" cy="498692"/>
          </a:xfrm>
          <a:prstGeom prst="rect">
            <a:avLst/>
          </a:prstGeom>
        </p:spPr>
        <p:txBody>
          <a:bodyPr vert="horz" lIns="91559" tIns="45780" rIns="91559" bIns="457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0"/>
            <a:ext cx="2949786" cy="498692"/>
          </a:xfrm>
          <a:prstGeom prst="rect">
            <a:avLst/>
          </a:prstGeom>
        </p:spPr>
        <p:txBody>
          <a:bodyPr vert="horz" lIns="91559" tIns="45780" rIns="91559" bIns="4578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6421" y="9311534"/>
            <a:ext cx="3186402" cy="722530"/>
          </a:xfrm>
        </p:spPr>
        <p:txBody>
          <a:bodyPr>
            <a:noAutofit/>
          </a:bodyPr>
          <a:lstStyle>
            <a:lvl1pPr marL="0" indent="0">
              <a:buNone/>
              <a:defRPr sz="3877" b="1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舞黒町商店街</a:t>
            </a:r>
            <a:endParaRPr kumimoji="1" lang="ja-JP" altLang="en-US" dirty="0"/>
          </a:p>
        </p:txBody>
      </p:sp>
      <p:sp>
        <p:nvSpPr>
          <p:cNvPr id="16" name="テキスト プレースホルダー 3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471916" y="9311534"/>
            <a:ext cx="4088940" cy="380375"/>
          </a:xfrm>
        </p:spPr>
        <p:txBody>
          <a:bodyPr>
            <a:noAutofit/>
          </a:bodyPr>
          <a:lstStyle>
            <a:lvl1pPr marL="0" indent="0">
              <a:buNone/>
              <a:defRPr sz="1632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〇〇〇市〇〇〇町 </a:t>
            </a:r>
            <a:r>
              <a:rPr kumimoji="1" lang="en-US" altLang="ja-JP" dirty="0" smtClean="0"/>
              <a:t>XXXXX-XXXX-XXX</a:t>
            </a:r>
            <a:endParaRPr kumimoji="1" lang="ja-JP" altLang="en-US" dirty="0"/>
          </a:p>
        </p:txBody>
      </p:sp>
      <p:sp>
        <p:nvSpPr>
          <p:cNvPr id="18" name="テキスト プレースホルダー 3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471268" y="9596961"/>
            <a:ext cx="3188107" cy="378157"/>
          </a:xfrm>
        </p:spPr>
        <p:txBody>
          <a:bodyPr>
            <a:noAutofit/>
          </a:bodyPr>
          <a:lstStyle>
            <a:lvl1pPr marL="0" indent="0" algn="l">
              <a:buNone/>
              <a:defRPr sz="153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http://XXXX_sample.aa.jp</a:t>
            </a:r>
            <a:endParaRPr kumimoji="1" lang="ja-JP" altLang="en-US" dirty="0"/>
          </a:p>
        </p:txBody>
      </p:sp>
      <p:sp>
        <p:nvSpPr>
          <p:cNvPr id="32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822753" y="3137135"/>
            <a:ext cx="1191668" cy="1013733"/>
          </a:xfrm>
        </p:spPr>
        <p:txBody>
          <a:bodyPr>
            <a:noAutofit/>
          </a:bodyPr>
          <a:lstStyle>
            <a:lvl1pPr marL="0" indent="0" algn="ctr">
              <a:buNone/>
              <a:defRPr sz="6121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19" hasCustomPrompt="1"/>
          </p:nvPr>
        </p:nvSpPr>
        <p:spPr>
          <a:xfrm>
            <a:off x="166085" y="3145711"/>
            <a:ext cx="573461" cy="953765"/>
          </a:xfrm>
        </p:spPr>
        <p:txBody>
          <a:bodyPr>
            <a:noAutofit/>
          </a:bodyPr>
          <a:lstStyle>
            <a:lvl1pPr marL="0" indent="0">
              <a:buNone/>
              <a:defRPr sz="5611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7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2174575" y="3527074"/>
            <a:ext cx="347838" cy="353566"/>
          </a:xfrm>
        </p:spPr>
        <p:txBody>
          <a:bodyPr>
            <a:noAutofit/>
          </a:bodyPr>
          <a:lstStyle>
            <a:lvl1pPr marL="0" indent="0" algn="ctr">
              <a:buNone/>
              <a:defRPr sz="1428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74" name="テキスト プレースホルダー 33"/>
          <p:cNvSpPr>
            <a:spLocks noGrp="1"/>
          </p:cNvSpPr>
          <p:nvPr>
            <p:ph type="body" sz="quarter" idx="26" hasCustomPrompt="1"/>
          </p:nvPr>
        </p:nvSpPr>
        <p:spPr>
          <a:xfrm>
            <a:off x="4695412" y="3322006"/>
            <a:ext cx="1430601" cy="731716"/>
          </a:xfrm>
        </p:spPr>
        <p:txBody>
          <a:bodyPr>
            <a:noAutofit/>
          </a:bodyPr>
          <a:lstStyle>
            <a:lvl1pPr marL="0" indent="0" algn="l">
              <a:buNone/>
              <a:defRPr sz="4081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00:00</a:t>
            </a:r>
            <a:endParaRPr kumimoji="1" lang="ja-JP" altLang="en-US" dirty="0"/>
          </a:p>
        </p:txBody>
      </p:sp>
      <p:sp>
        <p:nvSpPr>
          <p:cNvPr id="75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2733426" y="3137135"/>
            <a:ext cx="1191668" cy="1013733"/>
          </a:xfrm>
        </p:spPr>
        <p:txBody>
          <a:bodyPr>
            <a:noAutofit/>
          </a:bodyPr>
          <a:lstStyle>
            <a:lvl1pPr marL="0" indent="0" algn="ctr">
              <a:buNone/>
              <a:defRPr sz="6121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77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4085248" y="3527074"/>
            <a:ext cx="347838" cy="353566"/>
          </a:xfrm>
        </p:spPr>
        <p:txBody>
          <a:bodyPr>
            <a:noAutofit/>
          </a:bodyPr>
          <a:lstStyle>
            <a:lvl1pPr marL="0" indent="0" algn="ctr">
              <a:buNone/>
              <a:defRPr sz="1428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79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6321718" y="3322006"/>
            <a:ext cx="1430601" cy="731716"/>
          </a:xfrm>
        </p:spPr>
        <p:txBody>
          <a:bodyPr>
            <a:noAutofit/>
          </a:bodyPr>
          <a:lstStyle>
            <a:lvl1pPr marL="0" indent="0" algn="l">
              <a:buNone/>
              <a:defRPr sz="4081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00:00</a:t>
            </a:r>
            <a:endParaRPr kumimoji="1"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32" hasCustomPrompt="1"/>
          </p:nvPr>
        </p:nvSpPr>
        <p:spPr>
          <a:xfrm>
            <a:off x="214715" y="10491189"/>
            <a:ext cx="7346136" cy="399260"/>
          </a:xfrm>
        </p:spPr>
        <p:txBody>
          <a:bodyPr>
            <a:normAutofit/>
          </a:bodyPr>
          <a:lstStyle>
            <a:lvl1pPr marL="0" marR="0" indent="0" algn="ctr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0" b="1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ctr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◆主催：〇〇〇市　〇〇〇〇〇〇〇〇〇　◆お問い合わせ：</a:t>
            </a:r>
            <a:r>
              <a:rPr kumimoji="1" lang="en-US" altLang="ja-JP" dirty="0" smtClean="0"/>
              <a:t>00-0000-0000</a:t>
            </a:r>
            <a:endParaRPr kumimoji="1" lang="ja-JP" altLang="en-US" dirty="0" smtClean="0"/>
          </a:p>
          <a:p>
            <a:pPr lvl="0"/>
            <a:endParaRPr kumimoji="1" lang="ja-JP" altLang="en-US" dirty="0"/>
          </a:p>
        </p:txBody>
      </p:sp>
      <p:sp>
        <p:nvSpPr>
          <p:cNvPr id="87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204371" y="9960969"/>
            <a:ext cx="7356481" cy="380375"/>
          </a:xfrm>
        </p:spPr>
        <p:txBody>
          <a:bodyPr>
            <a:noAutofit/>
          </a:bodyPr>
          <a:lstStyle>
            <a:lvl1pPr marL="0" marR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24" b="0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ここに注意事項を入れましょう。  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ここに注意事項を入れましょう。  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注意事項を入れましょう。</a:t>
            </a:r>
          </a:p>
        </p:txBody>
      </p:sp>
      <p:sp>
        <p:nvSpPr>
          <p:cNvPr id="88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114499" y="4182787"/>
            <a:ext cx="804537" cy="699770"/>
          </a:xfrm>
        </p:spPr>
        <p:txBody>
          <a:bodyPr>
            <a:noAutofit/>
          </a:bodyPr>
          <a:lstStyle>
            <a:lvl1pPr marL="0" indent="0" algn="ctr">
              <a:buNone/>
              <a:defRPr sz="4081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108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589854" y="4182787"/>
            <a:ext cx="804537" cy="699770"/>
          </a:xfrm>
        </p:spPr>
        <p:txBody>
          <a:bodyPr>
            <a:noAutofit/>
          </a:bodyPr>
          <a:lstStyle>
            <a:lvl1pPr marL="0" indent="0" algn="ctr">
              <a:buNone/>
              <a:defRPr sz="4081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112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5065209" y="4182787"/>
            <a:ext cx="804537" cy="699770"/>
          </a:xfrm>
        </p:spPr>
        <p:txBody>
          <a:bodyPr>
            <a:noAutofit/>
          </a:bodyPr>
          <a:lstStyle>
            <a:lvl1pPr marL="0" indent="0" algn="ctr">
              <a:buNone/>
              <a:defRPr sz="4081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114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88046" y="4582007"/>
            <a:ext cx="1908242" cy="839931"/>
          </a:xfrm>
        </p:spPr>
        <p:txBody>
          <a:bodyPr>
            <a:noAutofit/>
          </a:bodyPr>
          <a:lstStyle>
            <a:lvl1pPr marL="0" indent="0" algn="r">
              <a:buNone/>
              <a:defRPr sz="2551" b="1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イベント　のタイトル</a:t>
            </a:r>
            <a:endParaRPr kumimoji="1" lang="ja-JP" altLang="en-US" dirty="0"/>
          </a:p>
        </p:txBody>
      </p:sp>
      <p:sp>
        <p:nvSpPr>
          <p:cNvPr id="115" name="テキスト プレースホルダー 33"/>
          <p:cNvSpPr>
            <a:spLocks noGrp="1"/>
          </p:cNvSpPr>
          <p:nvPr>
            <p:ph type="body" sz="quarter" idx="38" hasCustomPrompt="1"/>
          </p:nvPr>
        </p:nvSpPr>
        <p:spPr>
          <a:xfrm>
            <a:off x="412630" y="5423981"/>
            <a:ext cx="2111911" cy="1487200"/>
          </a:xfrm>
        </p:spPr>
        <p:txBody>
          <a:bodyPr>
            <a:noAutofit/>
          </a:bodyPr>
          <a:lstStyle>
            <a:lvl1pPr marL="0" marR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28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6" name="テキスト プレースホルダー 33"/>
          <p:cNvSpPr>
            <a:spLocks noGrp="1"/>
          </p:cNvSpPr>
          <p:nvPr>
            <p:ph type="body" sz="quarter" idx="39" hasCustomPrompt="1"/>
          </p:nvPr>
        </p:nvSpPr>
        <p:spPr>
          <a:xfrm>
            <a:off x="3069960" y="4582007"/>
            <a:ext cx="1908242" cy="839931"/>
          </a:xfrm>
        </p:spPr>
        <p:txBody>
          <a:bodyPr>
            <a:noAutofit/>
          </a:bodyPr>
          <a:lstStyle>
            <a:lvl1pPr marL="0" indent="0" algn="r">
              <a:buNone/>
              <a:defRPr sz="2551" b="1">
                <a:solidFill>
                  <a:srgbClr val="CF4D7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イベント　のタイトル</a:t>
            </a:r>
            <a:endParaRPr kumimoji="1" lang="ja-JP" altLang="en-US" dirty="0"/>
          </a:p>
        </p:txBody>
      </p:sp>
      <p:sp>
        <p:nvSpPr>
          <p:cNvPr id="117" name="テキスト プレースホルダー 33"/>
          <p:cNvSpPr>
            <a:spLocks noGrp="1"/>
          </p:cNvSpPr>
          <p:nvPr>
            <p:ph type="body" sz="quarter" idx="40" hasCustomPrompt="1"/>
          </p:nvPr>
        </p:nvSpPr>
        <p:spPr>
          <a:xfrm>
            <a:off x="2894544" y="5423981"/>
            <a:ext cx="2111911" cy="1487200"/>
          </a:xfrm>
        </p:spPr>
        <p:txBody>
          <a:bodyPr>
            <a:noAutofit/>
          </a:bodyPr>
          <a:lstStyle>
            <a:lvl1pPr marL="0" marR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28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8" name="テキスト プレースホルダー 33"/>
          <p:cNvSpPr>
            <a:spLocks noGrp="1"/>
          </p:cNvSpPr>
          <p:nvPr>
            <p:ph type="body" sz="quarter" idx="41" hasCustomPrompt="1"/>
          </p:nvPr>
        </p:nvSpPr>
        <p:spPr>
          <a:xfrm>
            <a:off x="5551099" y="4582007"/>
            <a:ext cx="1908242" cy="839931"/>
          </a:xfrm>
        </p:spPr>
        <p:txBody>
          <a:bodyPr>
            <a:noAutofit/>
          </a:bodyPr>
          <a:lstStyle>
            <a:lvl1pPr marL="0" indent="0" algn="r">
              <a:buNone/>
              <a:defRPr sz="2551" b="1">
                <a:solidFill>
                  <a:srgbClr val="A29F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イベント　のタイトル</a:t>
            </a:r>
            <a:endParaRPr kumimoji="1" lang="ja-JP" altLang="en-US" dirty="0"/>
          </a:p>
        </p:txBody>
      </p:sp>
      <p:sp>
        <p:nvSpPr>
          <p:cNvPr id="119" name="テキスト プレースホルダー 33"/>
          <p:cNvSpPr>
            <a:spLocks noGrp="1"/>
          </p:cNvSpPr>
          <p:nvPr>
            <p:ph type="body" sz="quarter" idx="42" hasCustomPrompt="1"/>
          </p:nvPr>
        </p:nvSpPr>
        <p:spPr>
          <a:xfrm>
            <a:off x="5375682" y="5423981"/>
            <a:ext cx="2111911" cy="1487200"/>
          </a:xfrm>
        </p:spPr>
        <p:txBody>
          <a:bodyPr>
            <a:noAutofit/>
          </a:bodyPr>
          <a:lstStyle>
            <a:lvl1pPr marL="0" marR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28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20" name="テキスト プレースホルダー 33"/>
          <p:cNvSpPr>
            <a:spLocks noGrp="1"/>
          </p:cNvSpPr>
          <p:nvPr>
            <p:ph type="body" sz="quarter" idx="43" hasCustomPrompt="1"/>
          </p:nvPr>
        </p:nvSpPr>
        <p:spPr>
          <a:xfrm>
            <a:off x="412630" y="7309250"/>
            <a:ext cx="5909089" cy="485141"/>
          </a:xfrm>
        </p:spPr>
        <p:txBody>
          <a:bodyPr>
            <a:noAutofit/>
          </a:bodyPr>
          <a:lstStyle>
            <a:lvl1pPr marL="0" indent="0" algn="l">
              <a:buNone/>
              <a:defRPr sz="2551" b="1">
                <a:solidFill>
                  <a:srgbClr val="69AB1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スタンプラリー・抽選会は毎日開催！</a:t>
            </a:r>
            <a:endParaRPr kumimoji="1" lang="ja-JP" altLang="en-US" dirty="0"/>
          </a:p>
        </p:txBody>
      </p:sp>
      <p:sp>
        <p:nvSpPr>
          <p:cNvPr id="121" name="テキスト プレースホルダー 33"/>
          <p:cNvSpPr>
            <a:spLocks noGrp="1"/>
          </p:cNvSpPr>
          <p:nvPr>
            <p:ph type="body" sz="quarter" idx="44" hasCustomPrompt="1"/>
          </p:nvPr>
        </p:nvSpPr>
        <p:spPr>
          <a:xfrm>
            <a:off x="412629" y="7738386"/>
            <a:ext cx="5566103" cy="1104511"/>
          </a:xfrm>
        </p:spPr>
        <p:txBody>
          <a:bodyPr>
            <a:noAutofit/>
          </a:bodyPr>
          <a:lstStyle>
            <a:lvl1pPr marL="0" marR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28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71204" rtl="0" eaLnBrk="1" fontAlgn="auto" latinLnBrk="0" hangingPunct="1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ここにコピーを入れましょう。ここにコピーを入れましょう。ここにコピーを入れましょう。ここにコピーを入れましょう。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35" name="図プレースホルダー 134"/>
          <p:cNvSpPr>
            <a:spLocks noGrp="1"/>
          </p:cNvSpPr>
          <p:nvPr>
            <p:ph type="pic" sz="quarter" idx="45" hasCustomPrompt="1"/>
          </p:nvPr>
        </p:nvSpPr>
        <p:spPr>
          <a:xfrm>
            <a:off x="-1592" y="-1620"/>
            <a:ext cx="2063498" cy="2300053"/>
          </a:xfrm>
          <a:custGeom>
            <a:avLst/>
            <a:gdLst>
              <a:gd name="connsiteX0" fmla="*/ 0 w 2006202"/>
              <a:gd name="connsiteY0" fmla="*/ 0 h 2254527"/>
              <a:gd name="connsiteX1" fmla="*/ 1646785 w 2006202"/>
              <a:gd name="connsiteY1" fmla="*/ 0 h 2254527"/>
              <a:gd name="connsiteX2" fmla="*/ 1689261 w 2006202"/>
              <a:gd name="connsiteY2" fmla="*/ 45744 h 2254527"/>
              <a:gd name="connsiteX3" fmla="*/ 1728471 w 2006202"/>
              <a:gd name="connsiteY3" fmla="*/ 94756 h 2254527"/>
              <a:gd name="connsiteX4" fmla="*/ 1764412 w 2006202"/>
              <a:gd name="connsiteY4" fmla="*/ 143767 h 2254527"/>
              <a:gd name="connsiteX5" fmla="*/ 1797087 w 2006202"/>
              <a:gd name="connsiteY5" fmla="*/ 196046 h 2254527"/>
              <a:gd name="connsiteX6" fmla="*/ 1829761 w 2006202"/>
              <a:gd name="connsiteY6" fmla="*/ 248325 h 2254527"/>
              <a:gd name="connsiteX7" fmla="*/ 1859168 w 2006202"/>
              <a:gd name="connsiteY7" fmla="*/ 300604 h 2254527"/>
              <a:gd name="connsiteX8" fmla="*/ 1885307 w 2006202"/>
              <a:gd name="connsiteY8" fmla="*/ 359417 h 2254527"/>
              <a:gd name="connsiteX9" fmla="*/ 1911447 w 2006202"/>
              <a:gd name="connsiteY9" fmla="*/ 414964 h 2254527"/>
              <a:gd name="connsiteX10" fmla="*/ 1931051 w 2006202"/>
              <a:gd name="connsiteY10" fmla="*/ 473777 h 2254527"/>
              <a:gd name="connsiteX11" fmla="*/ 1950656 w 2006202"/>
              <a:gd name="connsiteY11" fmla="*/ 532591 h 2254527"/>
              <a:gd name="connsiteX12" fmla="*/ 1966993 w 2006202"/>
              <a:gd name="connsiteY12" fmla="*/ 594672 h 2254527"/>
              <a:gd name="connsiteX13" fmla="*/ 1980063 w 2006202"/>
              <a:gd name="connsiteY13" fmla="*/ 656754 h 2254527"/>
              <a:gd name="connsiteX14" fmla="*/ 1993132 w 2006202"/>
              <a:gd name="connsiteY14" fmla="*/ 718835 h 2254527"/>
              <a:gd name="connsiteX15" fmla="*/ 1999667 w 2006202"/>
              <a:gd name="connsiteY15" fmla="*/ 784183 h 2254527"/>
              <a:gd name="connsiteX16" fmla="*/ 2006202 w 2006202"/>
              <a:gd name="connsiteY16" fmla="*/ 846265 h 2254527"/>
              <a:gd name="connsiteX17" fmla="*/ 2006202 w 2006202"/>
              <a:gd name="connsiteY17" fmla="*/ 911613 h 2254527"/>
              <a:gd name="connsiteX18" fmla="*/ 2002935 w 2006202"/>
              <a:gd name="connsiteY18" fmla="*/ 983497 h 2254527"/>
              <a:gd name="connsiteX19" fmla="*/ 1999667 w 2006202"/>
              <a:gd name="connsiteY19" fmla="*/ 1048845 h 2254527"/>
              <a:gd name="connsiteX20" fmla="*/ 1989865 w 2006202"/>
              <a:gd name="connsiteY20" fmla="*/ 1117461 h 2254527"/>
              <a:gd name="connsiteX21" fmla="*/ 1980063 w 2006202"/>
              <a:gd name="connsiteY21" fmla="*/ 1182810 h 2254527"/>
              <a:gd name="connsiteX22" fmla="*/ 1963726 w 2006202"/>
              <a:gd name="connsiteY22" fmla="*/ 1248159 h 2254527"/>
              <a:gd name="connsiteX23" fmla="*/ 1947388 w 2006202"/>
              <a:gd name="connsiteY23" fmla="*/ 1310240 h 2254527"/>
              <a:gd name="connsiteX24" fmla="*/ 1924516 w 2006202"/>
              <a:gd name="connsiteY24" fmla="*/ 1372321 h 2254527"/>
              <a:gd name="connsiteX25" fmla="*/ 1901644 w 2006202"/>
              <a:gd name="connsiteY25" fmla="*/ 1434402 h 2254527"/>
              <a:gd name="connsiteX26" fmla="*/ 1875505 w 2006202"/>
              <a:gd name="connsiteY26" fmla="*/ 1493216 h 2254527"/>
              <a:gd name="connsiteX27" fmla="*/ 1846098 w 2006202"/>
              <a:gd name="connsiteY27" fmla="*/ 1552030 h 2254527"/>
              <a:gd name="connsiteX28" fmla="*/ 1813424 w 2006202"/>
              <a:gd name="connsiteY28" fmla="*/ 1607576 h 2254527"/>
              <a:gd name="connsiteX29" fmla="*/ 1777482 w 2006202"/>
              <a:gd name="connsiteY29" fmla="*/ 1663122 h 2254527"/>
              <a:gd name="connsiteX30" fmla="*/ 1741540 w 2006202"/>
              <a:gd name="connsiteY30" fmla="*/ 1715401 h 2254527"/>
              <a:gd name="connsiteX31" fmla="*/ 1699064 w 2006202"/>
              <a:gd name="connsiteY31" fmla="*/ 1764412 h 2254527"/>
              <a:gd name="connsiteX32" fmla="*/ 1656587 w 2006202"/>
              <a:gd name="connsiteY32" fmla="*/ 1813424 h 2254527"/>
              <a:gd name="connsiteX33" fmla="*/ 1614111 w 2006202"/>
              <a:gd name="connsiteY33" fmla="*/ 1862435 h 2254527"/>
              <a:gd name="connsiteX34" fmla="*/ 1568367 w 2006202"/>
              <a:gd name="connsiteY34" fmla="*/ 1904912 h 2254527"/>
              <a:gd name="connsiteX35" fmla="*/ 1519355 w 2006202"/>
              <a:gd name="connsiteY35" fmla="*/ 1947389 h 2254527"/>
              <a:gd name="connsiteX36" fmla="*/ 1467076 w 2006202"/>
              <a:gd name="connsiteY36" fmla="*/ 1986598 h 2254527"/>
              <a:gd name="connsiteX37" fmla="*/ 1414797 w 2006202"/>
              <a:gd name="connsiteY37" fmla="*/ 2025807 h 2254527"/>
              <a:gd name="connsiteX38" fmla="*/ 1362518 w 2006202"/>
              <a:gd name="connsiteY38" fmla="*/ 2058481 h 2254527"/>
              <a:gd name="connsiteX39" fmla="*/ 1303705 w 2006202"/>
              <a:gd name="connsiteY39" fmla="*/ 2091156 h 2254527"/>
              <a:gd name="connsiteX40" fmla="*/ 1248158 w 2006202"/>
              <a:gd name="connsiteY40" fmla="*/ 2120562 h 2254527"/>
              <a:gd name="connsiteX41" fmla="*/ 1186077 w 2006202"/>
              <a:gd name="connsiteY41" fmla="*/ 2146702 h 2254527"/>
              <a:gd name="connsiteX42" fmla="*/ 1127263 w 2006202"/>
              <a:gd name="connsiteY42" fmla="*/ 2172841 h 2254527"/>
              <a:gd name="connsiteX43" fmla="*/ 1065182 w 2006202"/>
              <a:gd name="connsiteY43" fmla="*/ 2192446 h 2254527"/>
              <a:gd name="connsiteX44" fmla="*/ 999834 w 2006202"/>
              <a:gd name="connsiteY44" fmla="*/ 2212051 h 2254527"/>
              <a:gd name="connsiteX45" fmla="*/ 934485 w 2006202"/>
              <a:gd name="connsiteY45" fmla="*/ 2225120 h 2254527"/>
              <a:gd name="connsiteX46" fmla="*/ 869137 w 2006202"/>
              <a:gd name="connsiteY46" fmla="*/ 2238190 h 2254527"/>
              <a:gd name="connsiteX47" fmla="*/ 803788 w 2006202"/>
              <a:gd name="connsiteY47" fmla="*/ 2247992 h 2254527"/>
              <a:gd name="connsiteX48" fmla="*/ 735172 w 2006202"/>
              <a:gd name="connsiteY48" fmla="*/ 2251260 h 2254527"/>
              <a:gd name="connsiteX49" fmla="*/ 666556 w 2006202"/>
              <a:gd name="connsiteY49" fmla="*/ 2254527 h 2254527"/>
              <a:gd name="connsiteX50" fmla="*/ 575068 w 2006202"/>
              <a:gd name="connsiteY50" fmla="*/ 2251260 h 2254527"/>
              <a:gd name="connsiteX51" fmla="*/ 486847 w 2006202"/>
              <a:gd name="connsiteY51" fmla="*/ 2241457 h 2254527"/>
              <a:gd name="connsiteX52" fmla="*/ 398627 w 2006202"/>
              <a:gd name="connsiteY52" fmla="*/ 2228388 h 2254527"/>
              <a:gd name="connsiteX53" fmla="*/ 313673 w 2006202"/>
              <a:gd name="connsiteY53" fmla="*/ 2205516 h 2254527"/>
              <a:gd name="connsiteX54" fmla="*/ 231988 w 2006202"/>
              <a:gd name="connsiteY54" fmla="*/ 2182644 h 2254527"/>
              <a:gd name="connsiteX55" fmla="*/ 150302 w 2006202"/>
              <a:gd name="connsiteY55" fmla="*/ 2149969 h 2254527"/>
              <a:gd name="connsiteX56" fmla="*/ 75151 w 2006202"/>
              <a:gd name="connsiteY56" fmla="*/ 2117295 h 2254527"/>
              <a:gd name="connsiteX57" fmla="*/ 0 w 2006202"/>
              <a:gd name="connsiteY57" fmla="*/ 2074819 h 225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06202" h="2254527">
                <a:moveTo>
                  <a:pt x="0" y="0"/>
                </a:moveTo>
                <a:lnTo>
                  <a:pt x="1646785" y="0"/>
                </a:lnTo>
                <a:lnTo>
                  <a:pt x="1689261" y="45744"/>
                </a:lnTo>
                <a:lnTo>
                  <a:pt x="1728471" y="94756"/>
                </a:lnTo>
                <a:lnTo>
                  <a:pt x="1764412" y="143767"/>
                </a:lnTo>
                <a:lnTo>
                  <a:pt x="1797087" y="196046"/>
                </a:lnTo>
                <a:lnTo>
                  <a:pt x="1829761" y="248325"/>
                </a:lnTo>
                <a:lnTo>
                  <a:pt x="1859168" y="300604"/>
                </a:lnTo>
                <a:lnTo>
                  <a:pt x="1885307" y="359417"/>
                </a:lnTo>
                <a:lnTo>
                  <a:pt x="1911447" y="414964"/>
                </a:lnTo>
                <a:lnTo>
                  <a:pt x="1931051" y="473777"/>
                </a:lnTo>
                <a:lnTo>
                  <a:pt x="1950656" y="532591"/>
                </a:lnTo>
                <a:lnTo>
                  <a:pt x="1966993" y="594672"/>
                </a:lnTo>
                <a:lnTo>
                  <a:pt x="1980063" y="656754"/>
                </a:lnTo>
                <a:lnTo>
                  <a:pt x="1993132" y="718835"/>
                </a:lnTo>
                <a:lnTo>
                  <a:pt x="1999667" y="784183"/>
                </a:lnTo>
                <a:lnTo>
                  <a:pt x="2006202" y="846265"/>
                </a:lnTo>
                <a:lnTo>
                  <a:pt x="2006202" y="911613"/>
                </a:lnTo>
                <a:lnTo>
                  <a:pt x="2002935" y="983497"/>
                </a:lnTo>
                <a:lnTo>
                  <a:pt x="1999667" y="1048845"/>
                </a:lnTo>
                <a:lnTo>
                  <a:pt x="1989865" y="1117461"/>
                </a:lnTo>
                <a:lnTo>
                  <a:pt x="1980063" y="1182810"/>
                </a:lnTo>
                <a:lnTo>
                  <a:pt x="1963726" y="1248159"/>
                </a:lnTo>
                <a:lnTo>
                  <a:pt x="1947388" y="1310240"/>
                </a:lnTo>
                <a:lnTo>
                  <a:pt x="1924516" y="1372321"/>
                </a:lnTo>
                <a:lnTo>
                  <a:pt x="1901644" y="1434402"/>
                </a:lnTo>
                <a:lnTo>
                  <a:pt x="1875505" y="1493216"/>
                </a:lnTo>
                <a:lnTo>
                  <a:pt x="1846098" y="1552030"/>
                </a:lnTo>
                <a:lnTo>
                  <a:pt x="1813424" y="1607576"/>
                </a:lnTo>
                <a:lnTo>
                  <a:pt x="1777482" y="1663122"/>
                </a:lnTo>
                <a:lnTo>
                  <a:pt x="1741540" y="1715401"/>
                </a:lnTo>
                <a:lnTo>
                  <a:pt x="1699064" y="1764412"/>
                </a:lnTo>
                <a:lnTo>
                  <a:pt x="1656587" y="1813424"/>
                </a:lnTo>
                <a:lnTo>
                  <a:pt x="1614111" y="1862435"/>
                </a:lnTo>
                <a:lnTo>
                  <a:pt x="1568367" y="1904912"/>
                </a:lnTo>
                <a:lnTo>
                  <a:pt x="1519355" y="1947389"/>
                </a:lnTo>
                <a:lnTo>
                  <a:pt x="1467076" y="1986598"/>
                </a:lnTo>
                <a:lnTo>
                  <a:pt x="1414797" y="2025807"/>
                </a:lnTo>
                <a:lnTo>
                  <a:pt x="1362518" y="2058481"/>
                </a:lnTo>
                <a:lnTo>
                  <a:pt x="1303705" y="2091156"/>
                </a:lnTo>
                <a:lnTo>
                  <a:pt x="1248158" y="2120562"/>
                </a:lnTo>
                <a:lnTo>
                  <a:pt x="1186077" y="2146702"/>
                </a:lnTo>
                <a:lnTo>
                  <a:pt x="1127263" y="2172841"/>
                </a:lnTo>
                <a:lnTo>
                  <a:pt x="1065182" y="2192446"/>
                </a:lnTo>
                <a:lnTo>
                  <a:pt x="999834" y="2212051"/>
                </a:lnTo>
                <a:lnTo>
                  <a:pt x="934485" y="2225120"/>
                </a:lnTo>
                <a:lnTo>
                  <a:pt x="869137" y="2238190"/>
                </a:lnTo>
                <a:lnTo>
                  <a:pt x="803788" y="2247992"/>
                </a:lnTo>
                <a:lnTo>
                  <a:pt x="735172" y="2251260"/>
                </a:lnTo>
                <a:lnTo>
                  <a:pt x="666556" y="2254527"/>
                </a:lnTo>
                <a:lnTo>
                  <a:pt x="575068" y="2251260"/>
                </a:lnTo>
                <a:lnTo>
                  <a:pt x="486847" y="2241457"/>
                </a:lnTo>
                <a:lnTo>
                  <a:pt x="398627" y="2228388"/>
                </a:lnTo>
                <a:lnTo>
                  <a:pt x="313673" y="2205516"/>
                </a:lnTo>
                <a:lnTo>
                  <a:pt x="231988" y="2182644"/>
                </a:lnTo>
                <a:lnTo>
                  <a:pt x="150302" y="2149969"/>
                </a:lnTo>
                <a:lnTo>
                  <a:pt x="75151" y="2117295"/>
                </a:lnTo>
                <a:lnTo>
                  <a:pt x="0" y="2074819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1224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8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1154584" y="606867"/>
            <a:ext cx="5466394" cy="544941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2857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キャッチコピーを入れましょう</a:t>
            </a:r>
            <a:endParaRPr kumimoji="1" lang="ja-JP" altLang="en-US" dirty="0"/>
          </a:p>
        </p:txBody>
      </p:sp>
      <p:sp>
        <p:nvSpPr>
          <p:cNvPr id="137" name="図プレースホルダー 136"/>
          <p:cNvSpPr>
            <a:spLocks noGrp="1"/>
          </p:cNvSpPr>
          <p:nvPr>
            <p:ph type="pic" sz="quarter" idx="46" hasCustomPrompt="1"/>
          </p:nvPr>
        </p:nvSpPr>
        <p:spPr>
          <a:xfrm>
            <a:off x="6025631" y="567418"/>
            <a:ext cx="1975367" cy="1960978"/>
          </a:xfrm>
          <a:prstGeom prst="ellipse">
            <a:avLst/>
          </a:prstGeom>
          <a:blipFill>
            <a:blip r:embed="rId2"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tIns="252000">
            <a:normAutofit/>
          </a:bodyPr>
          <a:lstStyle>
            <a:lvl1pPr marL="0" indent="0" algn="ctr">
              <a:buNone/>
              <a:defRPr sz="102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138" name="テキスト プレースホルダー 33"/>
          <p:cNvSpPr>
            <a:spLocks noGrp="1"/>
          </p:cNvSpPr>
          <p:nvPr>
            <p:ph type="body" sz="quarter" idx="47" hasCustomPrompt="1"/>
          </p:nvPr>
        </p:nvSpPr>
        <p:spPr>
          <a:xfrm>
            <a:off x="166085" y="4679153"/>
            <a:ext cx="706697" cy="364146"/>
          </a:xfrm>
        </p:spPr>
        <p:txBody>
          <a:bodyPr>
            <a:noAutofit/>
          </a:bodyPr>
          <a:lstStyle>
            <a:lvl1pPr marL="0" indent="0" algn="ctr">
              <a:buNone/>
              <a:defRPr sz="153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39" name="テキスト プレースホルダー 33"/>
          <p:cNvSpPr>
            <a:spLocks noGrp="1"/>
          </p:cNvSpPr>
          <p:nvPr>
            <p:ph type="body" sz="quarter" idx="48" hasCustomPrompt="1"/>
          </p:nvPr>
        </p:nvSpPr>
        <p:spPr>
          <a:xfrm>
            <a:off x="2638774" y="4679153"/>
            <a:ext cx="706697" cy="364146"/>
          </a:xfrm>
        </p:spPr>
        <p:txBody>
          <a:bodyPr>
            <a:noAutofit/>
          </a:bodyPr>
          <a:lstStyle>
            <a:lvl1pPr marL="0" indent="0" algn="ctr">
              <a:buNone/>
              <a:defRPr sz="153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40" name="テキスト プレースホルダー 33"/>
          <p:cNvSpPr>
            <a:spLocks noGrp="1"/>
          </p:cNvSpPr>
          <p:nvPr>
            <p:ph type="body" sz="quarter" idx="49" hasCustomPrompt="1"/>
          </p:nvPr>
        </p:nvSpPr>
        <p:spPr>
          <a:xfrm>
            <a:off x="5114129" y="4679153"/>
            <a:ext cx="706697" cy="364146"/>
          </a:xfrm>
        </p:spPr>
        <p:txBody>
          <a:bodyPr>
            <a:noAutofit/>
          </a:bodyPr>
          <a:lstStyle>
            <a:lvl1pPr marL="0" indent="0" algn="ctr">
              <a:buNone/>
              <a:defRPr sz="153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テキスト プレースホルダー 3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04348" y="1005078"/>
            <a:ext cx="6092301" cy="2447484"/>
          </a:xfrm>
        </p:spPr>
        <p:txBody>
          <a:bodyPr>
            <a:noAutofit/>
          </a:bodyPr>
          <a:lstStyle>
            <a:lvl1pPr marL="0" indent="0" algn="ctr">
              <a:buNone/>
              <a:defRPr sz="8162" b="1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イベント　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7856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-11437" y="1"/>
            <a:ext cx="7796139" cy="25736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120609" y="4022113"/>
            <a:ext cx="5356505" cy="2154747"/>
          </a:xfrm>
          <a:prstGeom prst="roundRect">
            <a:avLst/>
          </a:prstGeom>
          <a:solidFill>
            <a:srgbClr val="3CB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テキスト プレースホルダー 84"/>
          <p:cNvSpPr>
            <a:spLocks noGrp="1"/>
          </p:cNvSpPr>
          <p:nvPr>
            <p:ph type="body" sz="quarter" idx="30"/>
          </p:nvPr>
        </p:nvSpPr>
        <p:spPr>
          <a:xfrm>
            <a:off x="70611" y="132880"/>
            <a:ext cx="6057192" cy="544941"/>
          </a:xfrm>
        </p:spPr>
        <p:txBody>
          <a:bodyPr>
            <a:prstTxWarp prst="textNoShape">
              <a:avLst/>
            </a:prstTxWarp>
          </a:bodyPr>
          <a:lstStyle/>
          <a:p>
            <a:r>
              <a:rPr lang="ja-JP" altLang="en-US" sz="1632" dirty="0" smtClean="0">
                <a:solidFill>
                  <a:schemeClr val="tx1"/>
                </a:solidFill>
              </a:rPr>
              <a:t>千葉県ジョブサポートセンター出張</a:t>
            </a:r>
            <a:r>
              <a:rPr lang="ja-JP" altLang="en-US" sz="1632" smtClean="0">
                <a:solidFill>
                  <a:schemeClr val="tx1"/>
                </a:solidFill>
              </a:rPr>
              <a:t>相談会（共催：</a:t>
            </a:r>
            <a:r>
              <a:rPr lang="ja-JP" altLang="en-US" sz="1632" dirty="0" smtClean="0">
                <a:solidFill>
                  <a:schemeClr val="tx1"/>
                </a:solidFill>
              </a:rPr>
              <a:t>袖ケ浦市）</a:t>
            </a:r>
            <a:endParaRPr lang="ja-JP" altLang="en-US" sz="1632" dirty="0">
              <a:solidFill>
                <a:schemeClr val="tx1"/>
              </a:solidFill>
            </a:endParaRPr>
          </a:p>
          <a:p>
            <a:endParaRPr lang="ja-JP" altLang="en-US" sz="2448" dirty="0"/>
          </a:p>
        </p:txBody>
      </p:sp>
      <p:sp>
        <p:nvSpPr>
          <p:cNvPr id="35" name="テキスト プレースホルダー 76"/>
          <p:cNvSpPr>
            <a:spLocks noGrp="1"/>
          </p:cNvSpPr>
          <p:nvPr>
            <p:ph type="body" sz="quarter" idx="14"/>
          </p:nvPr>
        </p:nvSpPr>
        <p:spPr>
          <a:xfrm>
            <a:off x="139165" y="409858"/>
            <a:ext cx="6759029" cy="1182669"/>
          </a:xfrm>
          <a:solidFill>
            <a:schemeClr val="bg1"/>
          </a:solidFill>
        </p:spPr>
        <p:txBody>
          <a:bodyPr/>
          <a:lstStyle/>
          <a:p>
            <a:pPr lvl="0" algn="l" defTabSz="101900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4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  <a:cs typeface="+mn-cs"/>
              </a:rPr>
              <a:t>就職</a:t>
            </a:r>
            <a:r>
              <a:rPr lang="ja-JP" altLang="en-US" sz="3600" b="0" dirty="0" smtClean="0">
                <a:solidFill>
                  <a:srgbClr val="203864"/>
                </a:solidFill>
                <a:effectLst/>
                <a:latin typeface="HGPSoeiKakugothicUB" pitchFamily="34" charset="-128"/>
                <a:ea typeface="HGPSoeiKakugothicUB" pitchFamily="34" charset="-128"/>
                <a:cs typeface="+mn-cs"/>
              </a:rPr>
              <a:t>するまでの</a:t>
            </a:r>
            <a:endParaRPr lang="en-US" altLang="ja-JP" sz="3600" b="0" dirty="0" smtClean="0">
              <a:solidFill>
                <a:srgbClr val="203864"/>
              </a:solidFill>
              <a:effectLst/>
              <a:latin typeface="HGPSoeiKakugothicUB" pitchFamily="34" charset="-128"/>
              <a:ea typeface="HGPSoeiKakugothicUB" pitchFamily="34" charset="-128"/>
              <a:cs typeface="+mn-cs"/>
            </a:endParaRPr>
          </a:p>
          <a:p>
            <a:pPr lvl="0" algn="l" defTabSz="101900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3600" b="0" dirty="0" smtClean="0">
                <a:solidFill>
                  <a:srgbClr val="203864"/>
                </a:solidFill>
                <a:effectLst/>
                <a:latin typeface="HGPSoeiKakugothicUB" pitchFamily="34" charset="-128"/>
                <a:ea typeface="HGPSoeiKakugothicUB" pitchFamily="34" charset="-128"/>
                <a:cs typeface="+mn-cs"/>
              </a:rPr>
              <a:t>生活・就労に関する</a:t>
            </a:r>
            <a:r>
              <a:rPr lang="ja-JP" altLang="en-US" sz="4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  <a:cs typeface="+mn-cs"/>
              </a:rPr>
              <a:t>個別相談</a:t>
            </a:r>
            <a:endParaRPr lang="ja-JP" alt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0" name="テキスト プレースホルダー 76"/>
          <p:cNvSpPr>
            <a:spLocks noGrp="1"/>
          </p:cNvSpPr>
          <p:nvPr>
            <p:ph type="body" sz="quarter" idx="14"/>
          </p:nvPr>
        </p:nvSpPr>
        <p:spPr>
          <a:xfrm>
            <a:off x="-11438" y="2767465"/>
            <a:ext cx="7580039" cy="1258118"/>
          </a:xfrm>
          <a:ln>
            <a:noFill/>
          </a:ln>
        </p:spPr>
        <p:txBody>
          <a:bodyPr anchor="ctr" anchorCtr="1"/>
          <a:lstStyle/>
          <a:p>
            <a:pPr algn="l">
              <a:lnSpc>
                <a:spcPts val="2600"/>
              </a:lnSpc>
              <a:spcBef>
                <a:spcPts val="600"/>
              </a:spcBef>
            </a:pPr>
            <a:r>
              <a:rPr lang="en-US" altLang="ja-JP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〈</a:t>
            </a:r>
            <a:r>
              <a:rPr lang="ja-JP" altLang="en-US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</a:t>
            </a:r>
            <a:r>
              <a:rPr lang="en-US" altLang="ja-JP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〉</a:t>
            </a:r>
            <a:r>
              <a:rPr lang="ja-JP" altLang="en-US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lang="ja-JP" altLang="en-US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３年９月２２日</a:t>
            </a:r>
            <a:r>
              <a:rPr lang="ja-JP" altLang="en-US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</a:t>
            </a:r>
            <a:endParaRPr lang="en-US" altLang="ja-JP" sz="1600" b="0" dirty="0" smtClean="0">
              <a:solidFill>
                <a:srgbClr val="203864"/>
              </a:solidFill>
              <a:effectLst>
                <a:glow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ts val="2600"/>
              </a:lnSpc>
              <a:spcBef>
                <a:spcPts val="600"/>
              </a:spcBef>
            </a:pPr>
            <a:r>
              <a:rPr lang="en-US" altLang="ja-JP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〈</a:t>
            </a:r>
            <a:r>
              <a:rPr lang="ja-JP" altLang="en-US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</a:t>
            </a:r>
            <a:r>
              <a:rPr lang="en-US" altLang="ja-JP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〉</a:t>
            </a:r>
            <a:r>
              <a:rPr lang="ja-JP" altLang="en-US" sz="24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就職・再就職を希望する方</a:t>
            </a:r>
            <a:endParaRPr lang="en-US" altLang="ja-JP" sz="2400" b="0" dirty="0" smtClean="0">
              <a:solidFill>
                <a:srgbClr val="203864"/>
              </a:solidFill>
              <a:effectLst>
                <a:glow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ts val="2600"/>
              </a:lnSpc>
              <a:spcBef>
                <a:spcPts val="600"/>
              </a:spcBef>
            </a:pPr>
            <a:r>
              <a:rPr lang="en-US" altLang="ja-JP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〈</a:t>
            </a:r>
            <a:r>
              <a:rPr lang="ja-JP" altLang="en-US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</a:t>
            </a:r>
            <a:r>
              <a:rPr lang="en-US" altLang="ja-JP" sz="28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〉</a:t>
            </a:r>
            <a:r>
              <a:rPr lang="ja-JP" altLang="en-US" sz="2400" b="0" dirty="0" smtClean="0">
                <a:solidFill>
                  <a:srgbClr val="203864"/>
                </a:solidFill>
                <a:effectLst>
                  <a:glow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各回１～２名</a:t>
            </a:r>
            <a:endParaRPr lang="en-US" altLang="ja-JP" sz="1600" b="0" dirty="0" smtClean="0">
              <a:solidFill>
                <a:srgbClr val="203864"/>
              </a:solidFill>
              <a:effectLst>
                <a:glow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Text Box 31"/>
          <p:cNvSpPr>
            <a:spLocks noChangeArrowheads="1"/>
          </p:cNvSpPr>
          <p:nvPr/>
        </p:nvSpPr>
        <p:spPr bwMode="auto">
          <a:xfrm>
            <a:off x="276874" y="10301759"/>
            <a:ext cx="7677671" cy="42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千葉県ジョブサポートセンターは、千葉県と国（ハローワーク）が協力して、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再就職に向けた様々な支援をワンストップで行う「総合支援施設」です。</a:t>
            </a:r>
            <a:r>
              <a:rPr kumimoji="1" lang="en-US" altLang="ja-JP" sz="10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https://www.chiba-job.com</a:t>
            </a:r>
          </a:p>
        </p:txBody>
      </p:sp>
      <p:pic>
        <p:nvPicPr>
          <p:cNvPr id="54" name="図 53">
            <a:extLst>
              <a:ext uri="{FF2B5EF4-FFF2-40B4-BE49-F238E27FC236}">
                <a16:creationId xmlns="" xmlns:a16="http://schemas.microsoft.com/office/drawing/2014/main" id="{FCCC8A83-0E80-4CCD-A088-2314574FE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1574" y="10128372"/>
            <a:ext cx="597711" cy="597711"/>
          </a:xfrm>
          <a:prstGeom prst="rect">
            <a:avLst/>
          </a:prstGeom>
          <a:ln>
            <a:noFill/>
          </a:ln>
        </p:spPr>
      </p:pic>
      <p:sp>
        <p:nvSpPr>
          <p:cNvPr id="62" name="正方形/長方形 61"/>
          <p:cNvSpPr/>
          <p:nvPr/>
        </p:nvSpPr>
        <p:spPr>
          <a:xfrm>
            <a:off x="22497" y="1886206"/>
            <a:ext cx="7753078" cy="673233"/>
          </a:xfrm>
          <a:prstGeom prst="rect">
            <a:avLst/>
          </a:prstGeom>
          <a:solidFill>
            <a:srgbClr val="C9E6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4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3" name="ホームベース 62"/>
          <p:cNvSpPr/>
          <p:nvPr/>
        </p:nvSpPr>
        <p:spPr>
          <a:xfrm>
            <a:off x="-11437" y="1873972"/>
            <a:ext cx="1898294" cy="693276"/>
          </a:xfrm>
          <a:prstGeom prst="homePlate">
            <a:avLst>
              <a:gd name="adj" fmla="val 30384"/>
            </a:avLst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4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4" name="テキスト プレースホルダー 1"/>
          <p:cNvSpPr txBox="1">
            <a:spLocks/>
          </p:cNvSpPr>
          <p:nvPr/>
        </p:nvSpPr>
        <p:spPr>
          <a:xfrm>
            <a:off x="2022851" y="1837425"/>
            <a:ext cx="5607937" cy="851505"/>
          </a:xfrm>
          <a:prstGeom prst="rect">
            <a:avLst/>
          </a:prstGeom>
          <a:noFill/>
          <a:ln w="47625">
            <a:solidFill>
              <a:schemeClr val="bg1">
                <a:alpha val="0"/>
              </a:schemeClr>
            </a:solidFill>
          </a:ln>
        </p:spPr>
        <p:txBody>
          <a:bodyPr anchor="ctr" anchorCtr="1">
            <a:noAutofit/>
          </a:bodyPr>
          <a:lstStyle>
            <a:lvl1pPr marL="356384" indent="-356384" algn="l" defTabSz="1425534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kumimoji="1" sz="4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50" indent="-356384" algn="l" defTabSz="1425534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kumimoji="1"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81918" indent="-356384" algn="l" defTabSz="1425534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kumimoji="1" sz="31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94684" indent="-356384" algn="l" defTabSz="1425534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07451" indent="-356384" algn="l" defTabSz="1425534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20219" indent="-356384" algn="l" defTabSz="1425534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2985" indent="-356384" algn="l" defTabSz="1425534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753" indent="-356384" algn="l" defTabSz="1425534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19" indent="-356384" algn="l" defTabSz="1425534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425534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 w="19050"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就職活動の方向性や適職に関するご相談、応募書類の添削、面接アドバイス等、経験豊かな相談員が対応します。</a:t>
            </a:r>
            <a:endParaRPr kumimoji="1" lang="en-US" altLang="ja-JP" sz="1600" b="1" i="0" u="none" strike="noStrike" kern="1200" cap="none" spc="0" normalizeH="0" baseline="0" noProof="0" dirty="0" smtClean="0">
              <a:ln w="19050">
                <a:noFill/>
              </a:ln>
              <a:solidFill>
                <a:srgbClr val="203864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7601" y="2026409"/>
            <a:ext cx="1231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ln w="127000">
                  <a:noFill/>
                </a:ln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支援内容</a:t>
            </a:r>
            <a:endParaRPr kumimoji="1" lang="en-US" altLang="ja-JP" sz="2000" b="0" i="0" u="none" strike="noStrike" kern="1200" cap="none" spc="0" normalizeH="0" baseline="0" noProof="0" dirty="0">
              <a:ln w="127000"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30676"/>
              </p:ext>
            </p:extLst>
          </p:nvPr>
        </p:nvGraphicFramePr>
        <p:xfrm>
          <a:off x="1281629" y="4108887"/>
          <a:ext cx="484320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974">
                  <a:extLst>
                    <a:ext uri="{9D8B030D-6E8A-4147-A177-3AD203B41FA5}">
                      <a16:colId xmlns="" xmlns:a16="http://schemas.microsoft.com/office/drawing/2014/main" val="2013523244"/>
                    </a:ext>
                  </a:extLst>
                </a:gridCol>
                <a:gridCol w="4001231">
                  <a:extLst>
                    <a:ext uri="{9D8B030D-6E8A-4147-A177-3AD203B41FA5}">
                      <a16:colId xmlns="" xmlns:a16="http://schemas.microsoft.com/office/drawing/2014/main" val="3548653325"/>
                    </a:ext>
                  </a:extLst>
                </a:gridCol>
              </a:tblGrid>
              <a:tr h="347689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 smtClean="0">
                          <a:solidFill>
                            <a:schemeClr val="bg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時間帯</a:t>
                      </a:r>
                      <a:endParaRPr kumimoji="1" lang="ja-JP" altLang="en-US" sz="3600" b="0" dirty="0">
                        <a:solidFill>
                          <a:schemeClr val="bg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rgbClr val="203864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①１０：００～１０：４５</a:t>
                      </a:r>
                      <a:endParaRPr kumimoji="1" lang="ja-JP" altLang="en-US" sz="2000" b="0" dirty="0">
                        <a:solidFill>
                          <a:srgbClr val="203864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6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33629"/>
                  </a:ext>
                </a:extLst>
              </a:tr>
              <a:tr h="3476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203864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②１１：００～１１：４５</a:t>
                      </a:r>
                      <a:endParaRPr kumimoji="1" lang="ja-JP" altLang="en-US" sz="2000" b="0" dirty="0">
                        <a:solidFill>
                          <a:srgbClr val="203864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7716397"/>
                  </a:ext>
                </a:extLst>
              </a:tr>
              <a:tr h="34768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rgbClr val="203864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③１３：００～１３：４５</a:t>
                      </a:r>
                      <a:endParaRPr kumimoji="1" lang="ja-JP" altLang="en-US" sz="2000" b="0" dirty="0">
                        <a:solidFill>
                          <a:srgbClr val="203864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6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1709106"/>
                  </a:ext>
                </a:extLst>
              </a:tr>
              <a:tr h="34768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rgbClr val="203864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④１４：００～１４：４５</a:t>
                      </a:r>
                      <a:endParaRPr kumimoji="1" lang="ja-JP" altLang="en-US" sz="2000" b="0" dirty="0">
                        <a:solidFill>
                          <a:srgbClr val="203864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4091175"/>
                  </a:ext>
                </a:extLst>
              </a:tr>
              <a:tr h="34768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rgbClr val="203864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⑤１５：００～１５：４５</a:t>
                      </a:r>
                      <a:endParaRPr kumimoji="1" lang="ja-JP" altLang="en-US" sz="2000" b="0" dirty="0">
                        <a:solidFill>
                          <a:srgbClr val="203864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6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8929517"/>
                  </a:ext>
                </a:extLst>
              </a:tr>
            </a:tbl>
          </a:graphicData>
        </a:graphic>
      </p:graphicFrame>
      <p:sp>
        <p:nvSpPr>
          <p:cNvPr id="29" name="Text Box 4"/>
          <p:cNvSpPr>
            <a:spLocks noChangeArrowheads="1"/>
          </p:cNvSpPr>
          <p:nvPr/>
        </p:nvSpPr>
        <p:spPr bwMode="auto">
          <a:xfrm>
            <a:off x="-9127" y="7870588"/>
            <a:ext cx="7784702" cy="587211"/>
          </a:xfrm>
          <a:prstGeom prst="rect">
            <a:avLst/>
          </a:prstGeom>
          <a:solidFill>
            <a:srgbClr val="C9E6DA"/>
          </a:solidFill>
          <a:ln w="12600" algn="ctr">
            <a:noFill/>
            <a:miter lim="800000"/>
            <a:headEnd/>
            <a:tailEnd/>
          </a:ln>
        </p:spPr>
        <p:txBody>
          <a:bodyPr wrap="square" lIns="73454" tIns="8814" rIns="73454" bIns="8814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i="0" u="none" strike="noStrike" kern="1200" cap="none" spc="0" normalizeH="0" baseline="0" noProof="0" dirty="0">
                <a:ln w="3175"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就労相談は雇用保険受給中の就職活動実績となります。</a:t>
            </a:r>
            <a:br>
              <a:rPr kumimoji="1" lang="ja-JP" altLang="en-US" sz="1800" i="0" u="none" strike="noStrike" kern="1200" cap="none" spc="0" normalizeH="0" baseline="0" noProof="0" dirty="0">
                <a:ln w="3175"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kumimoji="1" lang="ja-JP" altLang="en-US" sz="1400" i="0" u="none" strike="noStrike" kern="1200" cap="none" spc="0" normalizeH="0" baseline="0" noProof="0" dirty="0">
                <a:ln w="3175"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なお、生活相談（公的貸付金制度、公営住宅関連等）は就職活動実績対象外です。</a:t>
            </a:r>
          </a:p>
        </p:txBody>
      </p:sp>
      <p:sp>
        <p:nvSpPr>
          <p:cNvPr id="28" name="テキスト ボックス 8"/>
          <p:cNvSpPr>
            <a:spLocks noChangeArrowheads="1"/>
          </p:cNvSpPr>
          <p:nvPr/>
        </p:nvSpPr>
        <p:spPr bwMode="auto">
          <a:xfrm>
            <a:off x="-11438" y="6245811"/>
            <a:ext cx="7787013" cy="19277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84400" tIns="42200" rIns="84400" bIns="4220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>
              <a:lnSpc>
                <a:spcPts val="1575"/>
              </a:lnSpc>
              <a:spcBef>
                <a:spcPct val="30000"/>
              </a:spcBef>
              <a:buNone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　　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お電話・ＦＡＸ・メールにて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お申し込みください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r>
              <a:rPr lang="ja-JP" altLang="en-US" sz="1800" b="1" dirty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800" b="1" dirty="0" smtClean="0">
              <a:solidFill>
                <a:srgbClr val="20386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75"/>
              </a:lnSpc>
              <a:spcBef>
                <a:spcPct val="30000"/>
              </a:spcBef>
              <a:buNone/>
              <a:defRPr/>
            </a:pPr>
            <a:r>
              <a:rPr lang="ja-JP" altLang="en-US" sz="14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（</a:t>
            </a:r>
            <a:r>
              <a:rPr lang="ja-JP" altLang="en-US" sz="1400" b="1" dirty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申込期限</a:t>
            </a:r>
            <a:r>
              <a:rPr lang="ja-JP" altLang="en-US" sz="14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400" b="1" dirty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lang="ja-JP" altLang="en-US" sz="14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4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14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（木）</a:t>
            </a:r>
            <a:r>
              <a:rPr lang="ja-JP" altLang="en-US" sz="1400" b="1" dirty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まで）</a:t>
            </a:r>
            <a:endParaRPr lang="en-US" altLang="ja-JP" sz="2400" dirty="0">
              <a:solidFill>
                <a:srgbClr val="20386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75"/>
              </a:lnSpc>
              <a:spcBef>
                <a:spcPct val="30000"/>
              </a:spcBef>
              <a:buNone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定員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になり次第受付を締め切らせて頂きます。詳しくはお問い合わせください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75"/>
              </a:lnSpc>
              <a:spcBef>
                <a:spcPct val="30000"/>
              </a:spcBef>
              <a:buNone/>
              <a:defRPr/>
            </a:pPr>
            <a:r>
              <a:rPr lang="ja-JP" altLang="en-US" sz="1400" dirty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4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また、この相談は</a:t>
            </a:r>
            <a:r>
              <a:rPr lang="en-US" altLang="ja-JP" sz="14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月までの毎月第</a:t>
            </a:r>
            <a:r>
              <a:rPr lang="en-US" altLang="ja-JP" sz="14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水曜日に実施します</a:t>
            </a:r>
            <a:r>
              <a:rPr lang="ja-JP" altLang="en-US" sz="14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。１０月</a:t>
            </a:r>
            <a:r>
              <a:rPr lang="ja-JP" altLang="en-US" sz="14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以降の詳細は</a:t>
            </a:r>
            <a:endParaRPr lang="en-US" altLang="ja-JP" sz="1400" dirty="0" smtClean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75"/>
              </a:lnSpc>
              <a:spcBef>
                <a:spcPct val="30000"/>
              </a:spcBef>
              <a:buNone/>
              <a:defRPr/>
            </a:pPr>
            <a:r>
              <a:rPr lang="ja-JP" altLang="en-US" sz="1400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随時ご案内します。</a:t>
            </a:r>
            <a:endParaRPr lang="en-US" altLang="ja-JP" sz="1400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75"/>
              </a:lnSpc>
              <a:spcBef>
                <a:spcPct val="30000"/>
              </a:spcBef>
              <a:buNone/>
              <a:defRPr/>
            </a:pPr>
            <a:r>
              <a:rPr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新型コロナウイルス対策のため、当日の検温、手洗い・マスクの着用をお願いします。</a:t>
            </a:r>
            <a:endParaRPr lang="en-US" altLang="ja-JP" sz="1400" dirty="0">
              <a:solidFill>
                <a:srgbClr val="20386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1019007" rtl="0" eaLnBrk="1" fontAlgn="auto" latinLnBrk="0" hangingPunct="1">
              <a:lnSpc>
                <a:spcPts val="1575"/>
              </a:lnSpc>
              <a:spcBef>
                <a:spcPct val="300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2497" y="9263809"/>
            <a:ext cx="6377220" cy="77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ja-JP" altLang="en-US" sz="2047" b="1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◆</a:t>
            </a:r>
            <a:r>
              <a:rPr kumimoji="1" lang="ja-JP" altLang="en-US" sz="2047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申込・</a:t>
            </a:r>
            <a:r>
              <a:rPr kumimoji="1" lang="ja-JP" altLang="en-US" sz="2047" b="1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</a:t>
            </a:r>
            <a:r>
              <a:rPr lang="ja-JP" altLang="en-US" sz="2000" b="1" dirty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袖ケ浦市商工観光課</a:t>
            </a: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47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281629" y="9681816"/>
            <a:ext cx="58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電話：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0438-62-3428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8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8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0438-62-7485</a:t>
            </a: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メール：</a:t>
            </a:r>
            <a:r>
              <a:rPr lang="en-US" altLang="ja-JP" sz="18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sode19@city.sodegaura.chiba.jp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6874" y="8551422"/>
            <a:ext cx="7142411" cy="77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ja-JP" altLang="en-US" sz="2047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kumimoji="1" lang="ja-JP" altLang="en-US" sz="2047" b="1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</a:t>
            </a:r>
            <a:r>
              <a:rPr lang="ja-JP" altLang="en-US" sz="2000" b="1" dirty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袖ケ浦市役所　</a:t>
            </a:r>
            <a:r>
              <a:rPr lang="en-US" altLang="ja-JP" sz="2400" b="1" dirty="0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400" b="1" smtClean="0">
                <a:solidFill>
                  <a:srgbClr val="20386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階会議室</a:t>
            </a:r>
            <a:endParaRPr lang="ja-JP" altLang="en-US" sz="2400" b="1" dirty="0">
              <a:solidFill>
                <a:srgbClr val="20386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47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317100" y="8929329"/>
            <a:ext cx="55972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ts val="183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袖ケ浦市坂戸市場１番地１（ＪＲ袖ケ浦駅南口から徒歩７分）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72" t="-16886" r="-20816" b="-21001"/>
          <a:stretch/>
        </p:blipFill>
        <p:spPr>
          <a:xfrm>
            <a:off x="6477114" y="1016454"/>
            <a:ext cx="787377" cy="760510"/>
          </a:xfrm>
          <a:prstGeom prst="ellipse">
            <a:avLst/>
          </a:prstGeom>
          <a:solidFill>
            <a:schemeClr val="bg1"/>
          </a:solidFill>
        </p:spPr>
      </p:pic>
      <p:sp>
        <p:nvSpPr>
          <p:cNvPr id="26" name="星 7 25"/>
          <p:cNvSpPr/>
          <p:nvPr/>
        </p:nvSpPr>
        <p:spPr>
          <a:xfrm>
            <a:off x="6163229" y="97091"/>
            <a:ext cx="1467559" cy="910077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6365782" y="303200"/>
            <a:ext cx="1056040" cy="559450"/>
          </a:xfrm>
          <a:prstGeom prst="roundRect">
            <a:avLst>
              <a:gd name="adj" fmla="val 442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761" tIns="8228" rIns="68761" bIns="8228" anchor="ctr"/>
          <a:lstStyle>
            <a:lvl1pPr defTabSz="8461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8461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8461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8461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8461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予約制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料金無料</a:t>
            </a:r>
            <a:endParaRPr lang="ja-JP" altLang="en-US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683633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168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HGP創英角ｺﾞｼｯｸUB</vt:lpstr>
      <vt:lpstr>HG創英角ｺﾞｼｯｸUB</vt:lpstr>
      <vt:lpstr>ＭＳ Ｐゴシック</vt:lpstr>
      <vt:lpstr>UD デジタル 教科書体 NP-R</vt:lpstr>
      <vt:lpstr>メイリオ</vt:lpstr>
      <vt:lpstr>游明朝 Demibold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2016-07-29T00:15:58Z</dcterms:created>
  <dcterms:modified xsi:type="dcterms:W3CDTF">2021-08-18T06:06:27Z</dcterms:modified>
</cp:coreProperties>
</file>