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6" r:id="rId5"/>
  </p:sldIdLst>
  <p:sldSz cx="7200900" cy="10080625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75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池田 香織/パソナ" initials="池田" lastIdx="0" clrIdx="0">
    <p:extLst>
      <p:ext uri="{19B8F6BF-5375-455C-9EA6-DF929625EA0E}">
        <p15:presenceInfo xmlns:p15="http://schemas.microsoft.com/office/powerpoint/2012/main" userId="S::kaorikeda@pasona.co.jp::8309e993-7154-40fb-9a5a-1d2f98d0063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3" autoAdjust="0"/>
    <p:restoredTop sz="94660"/>
  </p:normalViewPr>
  <p:slideViewPr>
    <p:cSldViewPr snapToGrid="0">
      <p:cViewPr varScale="1">
        <p:scale>
          <a:sx n="46" d="100"/>
          <a:sy n="46" d="100"/>
        </p:scale>
        <p:origin x="2334" y="66"/>
      </p:cViewPr>
      <p:guideLst>
        <p:guide orient="horz" pos="3175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D705D4-7BC3-4FFE-8F7D-EE12ED3FE375}" type="datetimeFigureOut">
              <a:rPr kumimoji="1" lang="ja-JP" altLang="en-US" smtClean="0"/>
              <a:t>2021/9/13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79638" y="1233488"/>
            <a:ext cx="237648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A3220-BBD4-4C18-B9DD-D6FAA53C94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83958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5A3220-BBD4-4C18-B9DD-D6FAA53C947E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8699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1429E1-3893-47EA-9B9B-F87CC4674F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0113" y="1649770"/>
            <a:ext cx="5400675" cy="3509551"/>
          </a:xfrm>
        </p:spPr>
        <p:txBody>
          <a:bodyPr anchor="b"/>
          <a:lstStyle>
            <a:lvl1pPr algn="ctr">
              <a:defRPr sz="354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7C3E898-3D57-4E6B-821B-AA16D0B0B7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0113" y="5294662"/>
            <a:ext cx="5400675" cy="2433817"/>
          </a:xfrm>
        </p:spPr>
        <p:txBody>
          <a:bodyPr/>
          <a:lstStyle>
            <a:lvl1pPr marL="0" indent="0" algn="ctr">
              <a:buNone/>
              <a:defRPr sz="1417"/>
            </a:lvl1pPr>
            <a:lvl2pPr marL="270022" indent="0" algn="ctr">
              <a:buNone/>
              <a:defRPr sz="1181"/>
            </a:lvl2pPr>
            <a:lvl3pPr marL="540045" indent="0" algn="ctr">
              <a:buNone/>
              <a:defRPr sz="1063"/>
            </a:lvl3pPr>
            <a:lvl4pPr marL="810067" indent="0" algn="ctr">
              <a:buNone/>
              <a:defRPr sz="945"/>
            </a:lvl4pPr>
            <a:lvl5pPr marL="1080089" indent="0" algn="ctr">
              <a:buNone/>
              <a:defRPr sz="945"/>
            </a:lvl5pPr>
            <a:lvl6pPr marL="1350112" indent="0" algn="ctr">
              <a:buNone/>
              <a:defRPr sz="945"/>
            </a:lvl6pPr>
            <a:lvl7pPr marL="1620134" indent="0" algn="ctr">
              <a:buNone/>
              <a:defRPr sz="945"/>
            </a:lvl7pPr>
            <a:lvl8pPr marL="1890156" indent="0" algn="ctr">
              <a:buNone/>
              <a:defRPr sz="945"/>
            </a:lvl8pPr>
            <a:lvl9pPr marL="2160179" indent="0" algn="ctr">
              <a:buNone/>
              <a:defRPr sz="945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732487-401B-49D8-AA24-69FB3549E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58CAC-DE8B-45E2-89AD-408707D0341F}" type="datetimeFigureOut">
              <a:rPr kumimoji="1" lang="ja-JP" altLang="en-US" smtClean="0"/>
              <a:pPr/>
              <a:t>2021/9/13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2C610C-7909-4ACE-8CFE-E12867945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C9EB71-6FDA-4F5F-B385-6C526ABE5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D10D-A9BA-4651-9D6B-BA1C387111E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3984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570CC8-DFFC-41FE-BB86-A55E2B59C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7B30739-221C-4230-ADC8-A0C22FC7BB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A8DF36-DD4B-417F-8D36-629FB9F78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58CAC-DE8B-45E2-89AD-408707D0341F}" type="datetimeFigureOut">
              <a:rPr kumimoji="1" lang="ja-JP" altLang="en-US" smtClean="0"/>
              <a:pPr/>
              <a:t>2021/9/13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4E06EF-E3F9-4495-A712-6153752A0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4F69B0-06E9-40D5-8007-16DA1E286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D10D-A9BA-4651-9D6B-BA1C387111E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2656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543AF5A-64CC-4831-ACBB-2F37B5D952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153144" y="536700"/>
            <a:ext cx="1552694" cy="854286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0E6A0CC-D01F-411C-AD71-761530154A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95062" y="536700"/>
            <a:ext cx="4568071" cy="854286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819785-0C3D-496C-B484-BE1C35351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58CAC-DE8B-45E2-89AD-408707D0341F}" type="datetimeFigureOut">
              <a:rPr kumimoji="1" lang="ja-JP" altLang="en-US" smtClean="0"/>
              <a:pPr/>
              <a:t>2021/9/13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DA005A-BE9C-4E41-9F95-8C33B7B81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A0B739-8FDB-43BF-8396-196893B47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D10D-A9BA-4651-9D6B-BA1C387111E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65430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E4E4BD-6C71-4019-A908-9BC9C899B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4CCBDE2-9039-4CE3-BCDA-EBD1B55AD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419B4F-92A8-4B3A-8909-2C46D08CC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58CAC-DE8B-45E2-89AD-408707D0341F}" type="datetimeFigureOut">
              <a:rPr kumimoji="1" lang="ja-JP" altLang="en-US" smtClean="0"/>
              <a:pPr/>
              <a:t>2021/9/13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ACFE2B-DAD8-411B-9687-C36E75A4D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B5B1CB-3956-4285-8B56-9C459DD18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D10D-A9BA-4651-9D6B-BA1C387111E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85655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7892AD-2716-4A31-99D1-184CD759B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312" y="2513157"/>
            <a:ext cx="6210776" cy="4193259"/>
          </a:xfrm>
        </p:spPr>
        <p:txBody>
          <a:bodyPr anchor="b"/>
          <a:lstStyle>
            <a:lvl1pPr>
              <a:defRPr sz="354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B978540-0F04-43BE-B075-FCFE3DAB3C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1312" y="6746086"/>
            <a:ext cx="6210776" cy="2205136"/>
          </a:xfrm>
        </p:spPr>
        <p:txBody>
          <a:bodyPr/>
          <a:lstStyle>
            <a:lvl1pPr marL="0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1pPr>
            <a:lvl2pPr marL="270022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2pPr>
            <a:lvl3pPr marL="540045" indent="0">
              <a:buNone/>
              <a:defRPr sz="1063">
                <a:solidFill>
                  <a:schemeClr val="tx1">
                    <a:tint val="75000"/>
                  </a:schemeClr>
                </a:solidFill>
              </a:defRPr>
            </a:lvl3pPr>
            <a:lvl4pPr marL="810067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4pPr>
            <a:lvl5pPr marL="1080089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5pPr>
            <a:lvl6pPr marL="1350112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6pPr>
            <a:lvl7pPr marL="1620134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7pPr>
            <a:lvl8pPr marL="1890156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8pPr>
            <a:lvl9pPr marL="2160179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EC0F16-4451-45C0-AD55-65E70B555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58CAC-DE8B-45E2-89AD-408707D0341F}" type="datetimeFigureOut">
              <a:rPr kumimoji="1" lang="ja-JP" altLang="en-US" smtClean="0"/>
              <a:pPr/>
              <a:t>2021/9/13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07D2AA-0ADA-4223-8500-724E9D9CF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6E7941-B011-48F4-916D-B10E39676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D10D-A9BA-4651-9D6B-BA1C387111E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23719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637EB6-8FA4-4CA1-9434-F917536E1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E4118E8-629A-4BEF-8045-98B41288D8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5062" y="2683500"/>
            <a:ext cx="3060383" cy="639606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949F3EB-6AE7-4002-8478-B46C9FC5F9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45455" y="2683500"/>
            <a:ext cx="3060383" cy="639606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78A1674-E9DB-4E62-9094-2713588FD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58CAC-DE8B-45E2-89AD-408707D0341F}" type="datetimeFigureOut">
              <a:rPr kumimoji="1" lang="ja-JP" altLang="en-US" smtClean="0"/>
              <a:pPr/>
              <a:t>2021/9/13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A4498D3-D6F3-4417-AB1F-120CDA4DD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C6731EB-AFEE-43AF-9161-3EE693A86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D10D-A9BA-4651-9D6B-BA1C387111E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8906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28F86B-C472-45B3-9602-02BE60A65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000" y="536701"/>
            <a:ext cx="6210776" cy="194845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0B72ED9-D52E-4271-989C-C4A50FEC0B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6000" y="2471154"/>
            <a:ext cx="3046318" cy="1211074"/>
          </a:xfrm>
        </p:spPr>
        <p:txBody>
          <a:bodyPr anchor="b"/>
          <a:lstStyle>
            <a:lvl1pPr marL="0" indent="0">
              <a:buNone/>
              <a:defRPr sz="1417" b="1"/>
            </a:lvl1pPr>
            <a:lvl2pPr marL="270022" indent="0">
              <a:buNone/>
              <a:defRPr sz="1181" b="1"/>
            </a:lvl2pPr>
            <a:lvl3pPr marL="540045" indent="0">
              <a:buNone/>
              <a:defRPr sz="1063" b="1"/>
            </a:lvl3pPr>
            <a:lvl4pPr marL="810067" indent="0">
              <a:buNone/>
              <a:defRPr sz="945" b="1"/>
            </a:lvl4pPr>
            <a:lvl5pPr marL="1080089" indent="0">
              <a:buNone/>
              <a:defRPr sz="945" b="1"/>
            </a:lvl5pPr>
            <a:lvl6pPr marL="1350112" indent="0">
              <a:buNone/>
              <a:defRPr sz="945" b="1"/>
            </a:lvl6pPr>
            <a:lvl7pPr marL="1620134" indent="0">
              <a:buNone/>
              <a:defRPr sz="945" b="1"/>
            </a:lvl7pPr>
            <a:lvl8pPr marL="1890156" indent="0">
              <a:buNone/>
              <a:defRPr sz="945" b="1"/>
            </a:lvl8pPr>
            <a:lvl9pPr marL="2160179" indent="0">
              <a:buNone/>
              <a:defRPr sz="945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8DD00CC-9544-4381-84E7-60FC7E7445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6000" y="3682228"/>
            <a:ext cx="3046318" cy="541600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A5411D9-4CC7-4BCD-8BBC-D58EB2D393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645456" y="2471154"/>
            <a:ext cx="3061320" cy="1211074"/>
          </a:xfrm>
        </p:spPr>
        <p:txBody>
          <a:bodyPr anchor="b"/>
          <a:lstStyle>
            <a:lvl1pPr marL="0" indent="0">
              <a:buNone/>
              <a:defRPr sz="1417" b="1"/>
            </a:lvl1pPr>
            <a:lvl2pPr marL="270022" indent="0">
              <a:buNone/>
              <a:defRPr sz="1181" b="1"/>
            </a:lvl2pPr>
            <a:lvl3pPr marL="540045" indent="0">
              <a:buNone/>
              <a:defRPr sz="1063" b="1"/>
            </a:lvl3pPr>
            <a:lvl4pPr marL="810067" indent="0">
              <a:buNone/>
              <a:defRPr sz="945" b="1"/>
            </a:lvl4pPr>
            <a:lvl5pPr marL="1080089" indent="0">
              <a:buNone/>
              <a:defRPr sz="945" b="1"/>
            </a:lvl5pPr>
            <a:lvl6pPr marL="1350112" indent="0">
              <a:buNone/>
              <a:defRPr sz="945" b="1"/>
            </a:lvl6pPr>
            <a:lvl7pPr marL="1620134" indent="0">
              <a:buNone/>
              <a:defRPr sz="945" b="1"/>
            </a:lvl7pPr>
            <a:lvl8pPr marL="1890156" indent="0">
              <a:buNone/>
              <a:defRPr sz="945" b="1"/>
            </a:lvl8pPr>
            <a:lvl9pPr marL="2160179" indent="0">
              <a:buNone/>
              <a:defRPr sz="945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A4FBE30-7D3B-4D75-943E-B124512C85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645456" y="3682228"/>
            <a:ext cx="3061320" cy="541600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3CAFF3C-654C-41A2-BB52-805C937F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58CAC-DE8B-45E2-89AD-408707D0341F}" type="datetimeFigureOut">
              <a:rPr kumimoji="1" lang="ja-JP" altLang="en-US" smtClean="0"/>
              <a:pPr/>
              <a:t>2021/9/13</a:t>
            </a:fld>
            <a:endParaRPr kumimoji="1" lang="ja-JP" altLang="en-US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0E6BEF-C994-4596-80CA-07C4E3744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163B85D-1B52-4E4D-83B4-70CC09A78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D10D-A9BA-4651-9D6B-BA1C387111E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4483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E29945-9552-4B28-B468-53650226E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FAA7F04-21A7-4390-8B98-7A1BF05F7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58CAC-DE8B-45E2-89AD-408707D0341F}" type="datetimeFigureOut">
              <a:rPr kumimoji="1" lang="ja-JP" altLang="en-US" smtClean="0"/>
              <a:pPr/>
              <a:t>2021/9/13</a:t>
            </a:fld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F3BD161-7C2E-4127-8687-D88E3941F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32F5A34-63F9-47F3-A487-171F0C6D6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D10D-A9BA-4651-9D6B-BA1C387111E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152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D7BC1C5-CE2D-4708-B901-AE4A88A16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58CAC-DE8B-45E2-89AD-408707D0341F}" type="datetimeFigureOut">
              <a:rPr kumimoji="1" lang="ja-JP" altLang="en-US" smtClean="0"/>
              <a:pPr/>
              <a:t>2021/9/13</a:t>
            </a:fld>
            <a:endParaRPr kumimoji="1"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D248799-6F83-42A8-9BD4-EE5E58893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A0769F9-5FBA-416B-B911-F1B12DFB7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D10D-A9BA-4651-9D6B-BA1C387111E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54203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896094-2AF7-44C0-88A1-9CD0E4631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000" y="672042"/>
            <a:ext cx="2322477" cy="2352146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CCC38A-D3F3-481B-8D41-396853DA5D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61320" y="1451424"/>
            <a:ext cx="3645456" cy="7163777"/>
          </a:xfrm>
        </p:spPr>
        <p:txBody>
          <a:bodyPr/>
          <a:lstStyle>
            <a:lvl1pPr>
              <a:defRPr sz="1890"/>
            </a:lvl1pPr>
            <a:lvl2pPr>
              <a:defRPr sz="1654"/>
            </a:lvl2pPr>
            <a:lvl3pPr>
              <a:defRPr sz="1417"/>
            </a:lvl3pPr>
            <a:lvl4pPr>
              <a:defRPr sz="1181"/>
            </a:lvl4pPr>
            <a:lvl5pPr>
              <a:defRPr sz="1181"/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3CA3C8-CF3E-435D-805F-111F6A056A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6000" y="3024188"/>
            <a:ext cx="2322477" cy="5602681"/>
          </a:xfrm>
        </p:spPr>
        <p:txBody>
          <a:bodyPr/>
          <a:lstStyle>
            <a:lvl1pPr marL="0" indent="0">
              <a:buNone/>
              <a:defRPr sz="945"/>
            </a:lvl1pPr>
            <a:lvl2pPr marL="270022" indent="0">
              <a:buNone/>
              <a:defRPr sz="827"/>
            </a:lvl2pPr>
            <a:lvl3pPr marL="540045" indent="0">
              <a:buNone/>
              <a:defRPr sz="709"/>
            </a:lvl3pPr>
            <a:lvl4pPr marL="810067" indent="0">
              <a:buNone/>
              <a:defRPr sz="591"/>
            </a:lvl4pPr>
            <a:lvl5pPr marL="1080089" indent="0">
              <a:buNone/>
              <a:defRPr sz="591"/>
            </a:lvl5pPr>
            <a:lvl6pPr marL="1350112" indent="0">
              <a:buNone/>
              <a:defRPr sz="591"/>
            </a:lvl6pPr>
            <a:lvl7pPr marL="1620134" indent="0">
              <a:buNone/>
              <a:defRPr sz="591"/>
            </a:lvl7pPr>
            <a:lvl8pPr marL="1890156" indent="0">
              <a:buNone/>
              <a:defRPr sz="591"/>
            </a:lvl8pPr>
            <a:lvl9pPr marL="2160179" indent="0">
              <a:buNone/>
              <a:defRPr sz="59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F92E667-CA55-49EB-A851-C1E0246DE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58CAC-DE8B-45E2-89AD-408707D0341F}" type="datetimeFigureOut">
              <a:rPr kumimoji="1" lang="ja-JP" altLang="en-US" smtClean="0"/>
              <a:pPr/>
              <a:t>2021/9/13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6167D3-6E00-46C4-A4D5-92B4505DC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FA9687C-009A-4AF3-BA93-7613A109B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D10D-A9BA-4651-9D6B-BA1C387111E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82649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A133CD-3AE2-422E-891A-7D322BE0B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000" y="672042"/>
            <a:ext cx="2322477" cy="2352146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6193536-D0EF-46DE-B595-4B092E1AB4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061320" y="1451424"/>
            <a:ext cx="3645456" cy="7163777"/>
          </a:xfrm>
        </p:spPr>
        <p:txBody>
          <a:bodyPr/>
          <a:lstStyle>
            <a:lvl1pPr marL="0" indent="0">
              <a:buNone/>
              <a:defRPr sz="1890"/>
            </a:lvl1pPr>
            <a:lvl2pPr marL="270022" indent="0">
              <a:buNone/>
              <a:defRPr sz="1654"/>
            </a:lvl2pPr>
            <a:lvl3pPr marL="540045" indent="0">
              <a:buNone/>
              <a:defRPr sz="1417"/>
            </a:lvl3pPr>
            <a:lvl4pPr marL="810067" indent="0">
              <a:buNone/>
              <a:defRPr sz="1181"/>
            </a:lvl4pPr>
            <a:lvl5pPr marL="1080089" indent="0">
              <a:buNone/>
              <a:defRPr sz="1181"/>
            </a:lvl5pPr>
            <a:lvl6pPr marL="1350112" indent="0">
              <a:buNone/>
              <a:defRPr sz="1181"/>
            </a:lvl6pPr>
            <a:lvl7pPr marL="1620134" indent="0">
              <a:buNone/>
              <a:defRPr sz="1181"/>
            </a:lvl7pPr>
            <a:lvl8pPr marL="1890156" indent="0">
              <a:buNone/>
              <a:defRPr sz="1181"/>
            </a:lvl8pPr>
            <a:lvl9pPr marL="2160179" indent="0">
              <a:buNone/>
              <a:defRPr sz="1181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87EC9D-0ADC-4A06-9FF1-01F704F92B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6000" y="3024188"/>
            <a:ext cx="2322477" cy="5602681"/>
          </a:xfrm>
        </p:spPr>
        <p:txBody>
          <a:bodyPr/>
          <a:lstStyle>
            <a:lvl1pPr marL="0" indent="0">
              <a:buNone/>
              <a:defRPr sz="945"/>
            </a:lvl1pPr>
            <a:lvl2pPr marL="270022" indent="0">
              <a:buNone/>
              <a:defRPr sz="827"/>
            </a:lvl2pPr>
            <a:lvl3pPr marL="540045" indent="0">
              <a:buNone/>
              <a:defRPr sz="709"/>
            </a:lvl3pPr>
            <a:lvl4pPr marL="810067" indent="0">
              <a:buNone/>
              <a:defRPr sz="591"/>
            </a:lvl4pPr>
            <a:lvl5pPr marL="1080089" indent="0">
              <a:buNone/>
              <a:defRPr sz="591"/>
            </a:lvl5pPr>
            <a:lvl6pPr marL="1350112" indent="0">
              <a:buNone/>
              <a:defRPr sz="591"/>
            </a:lvl6pPr>
            <a:lvl7pPr marL="1620134" indent="0">
              <a:buNone/>
              <a:defRPr sz="591"/>
            </a:lvl7pPr>
            <a:lvl8pPr marL="1890156" indent="0">
              <a:buNone/>
              <a:defRPr sz="591"/>
            </a:lvl8pPr>
            <a:lvl9pPr marL="2160179" indent="0">
              <a:buNone/>
              <a:defRPr sz="59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9668D00-9A43-4704-B302-56CBDD797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58CAC-DE8B-45E2-89AD-408707D0341F}" type="datetimeFigureOut">
              <a:rPr kumimoji="1" lang="ja-JP" altLang="en-US" smtClean="0"/>
              <a:pPr/>
              <a:t>2021/9/13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D665B70-282A-4685-93D1-68E70B760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EA8EF73-2FD3-455D-B4EB-702CE63C4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D10D-A9BA-4651-9D6B-BA1C387111E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79304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18A0E7D-0A93-4B87-8286-909916572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062" y="536701"/>
            <a:ext cx="6210776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EADB77E-AD8E-46DD-828C-AEE3F2B11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5062" y="2683500"/>
            <a:ext cx="6210776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AB82D4A-48C3-4A38-8EB8-F73E3F21CC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95062" y="9343247"/>
            <a:ext cx="1620203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58CAC-DE8B-45E2-89AD-408707D0341F}" type="datetimeFigureOut">
              <a:rPr kumimoji="1" lang="ja-JP" altLang="en-US" smtClean="0"/>
              <a:pPr/>
              <a:t>2021/9/13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6C7736-8A24-4BC4-B7B9-61F139BD6E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85298" y="9343247"/>
            <a:ext cx="2430304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9BACE5-7A99-4A41-95D8-482C679C47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085635" y="9343247"/>
            <a:ext cx="1620203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9D10D-A9BA-4651-9D6B-BA1C387111E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83020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40045" rtl="0" eaLnBrk="1" latinLnBrk="0" hangingPunct="1">
        <a:lnSpc>
          <a:spcPct val="90000"/>
        </a:lnSpc>
        <a:spcBef>
          <a:spcPct val="0"/>
        </a:spcBef>
        <a:buNone/>
        <a:defRPr kumimoji="1" sz="25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5011" indent="-135011" algn="l" defTabSz="540045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kumimoji="1" sz="1654" kern="1200">
          <a:solidFill>
            <a:schemeClr val="tx1"/>
          </a:solidFill>
          <a:latin typeface="+mn-lt"/>
          <a:ea typeface="+mn-ea"/>
          <a:cs typeface="+mn-cs"/>
        </a:defRPr>
      </a:lvl1pPr>
      <a:lvl2pPr marL="40503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675056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kumimoji="1" sz="1181" kern="1200">
          <a:solidFill>
            <a:schemeClr val="tx1"/>
          </a:solidFill>
          <a:latin typeface="+mn-lt"/>
          <a:ea typeface="+mn-ea"/>
          <a:cs typeface="+mn-cs"/>
        </a:defRPr>
      </a:lvl3pPr>
      <a:lvl4pPr marL="945078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21510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48512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755145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2025167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29519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40045" rtl="0" eaLnBrk="1" latinLnBrk="0" hangingPunct="1"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1pPr>
      <a:lvl2pPr marL="270022" algn="l" defTabSz="540045" rtl="0" eaLnBrk="1" latinLnBrk="0" hangingPunct="1"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2pPr>
      <a:lvl3pPr marL="540045" algn="l" defTabSz="540045" rtl="0" eaLnBrk="1" latinLnBrk="0" hangingPunct="1"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3pPr>
      <a:lvl4pPr marL="810067" algn="l" defTabSz="540045" rtl="0" eaLnBrk="1" latinLnBrk="0" hangingPunct="1"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080089" algn="l" defTabSz="540045" rtl="0" eaLnBrk="1" latinLnBrk="0" hangingPunct="1"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350112" algn="l" defTabSz="540045" rtl="0" eaLnBrk="1" latinLnBrk="0" hangingPunct="1"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620134" algn="l" defTabSz="540045" rtl="0" eaLnBrk="1" latinLnBrk="0" hangingPunct="1"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1890156" algn="l" defTabSz="540045" rtl="0" eaLnBrk="1" latinLnBrk="0" hangingPunct="1"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160179" algn="l" defTabSz="540045" rtl="0" eaLnBrk="1" latinLnBrk="0" hangingPunct="1"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図 16">
            <a:extLst>
              <a:ext uri="{FF2B5EF4-FFF2-40B4-BE49-F238E27FC236}">
                <a16:creationId xmlns:a16="http://schemas.microsoft.com/office/drawing/2014/main" id="{94819FEA-3E0F-4C27-B81D-37DACBAB8C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5568" y="7460888"/>
            <a:ext cx="3592350" cy="2032975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364539" y="168223"/>
            <a:ext cx="3414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2021</a:t>
            </a:r>
            <a:r>
              <a:rPr kumimoji="1" lang="ja-JP" altLang="en-US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 </a:t>
            </a:r>
            <a:r>
              <a:rPr kumimoji="1" lang="en-US" altLang="ja-JP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kumimoji="1" lang="ja-JP" altLang="en-US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月開催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203902" y="1074624"/>
            <a:ext cx="308893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《</a:t>
            </a:r>
            <a:r>
              <a:rPr kumimoji="1" lang="ja-JP" altLang="en-US" sz="105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求職活動証明スタンプ対象セミナーです</a:t>
            </a:r>
            <a:r>
              <a:rPr kumimoji="1" lang="en-US" altLang="ja-JP" sz="105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》</a:t>
            </a:r>
            <a:endParaRPr kumimoji="1" lang="ja-JP" altLang="en-US" sz="105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262900" y="528152"/>
            <a:ext cx="950267" cy="891885"/>
            <a:chOff x="201265" y="867681"/>
            <a:chExt cx="905016" cy="809017"/>
          </a:xfrm>
        </p:grpSpPr>
        <p:sp>
          <p:nvSpPr>
            <p:cNvPr id="12" name="円/楕円 11"/>
            <p:cNvSpPr/>
            <p:nvPr/>
          </p:nvSpPr>
          <p:spPr>
            <a:xfrm>
              <a:off x="201265" y="867681"/>
              <a:ext cx="898983" cy="809017"/>
            </a:xfrm>
            <a:prstGeom prst="ellips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207298" y="1155354"/>
              <a:ext cx="898983" cy="279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b="1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参加無料</a:t>
              </a:r>
            </a:p>
          </p:txBody>
        </p:sp>
      </p:grpSp>
      <p:sp>
        <p:nvSpPr>
          <p:cNvPr id="11" name="テキスト ボックス 10"/>
          <p:cNvSpPr txBox="1"/>
          <p:nvPr/>
        </p:nvSpPr>
        <p:spPr>
          <a:xfrm>
            <a:off x="284541" y="1821040"/>
            <a:ext cx="66608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　就業中の方もセミナー受講可能です。</a:t>
            </a:r>
            <a:endParaRPr lang="en-US" altLang="ja-JP" sz="9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9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　セミナー受講は月１回まで、初めての方が優先です。また、これまでに同じ内容のセミナーを受講された方は</a:t>
            </a:r>
            <a:endParaRPr lang="en-US" altLang="ja-JP" sz="9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9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ご遠慮いただいております。</a:t>
            </a:r>
            <a:endParaRPr lang="en-US" altLang="ja-JP" sz="9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900" b="1" u="sng" dirty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　事前予約制・</a:t>
            </a:r>
            <a:r>
              <a:rPr lang="en-US" altLang="ja-JP" sz="900" b="1" u="sng" dirty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9</a:t>
            </a:r>
            <a:r>
              <a:rPr lang="ja-JP" altLang="en-US" sz="900" b="1" u="sng" dirty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月２</a:t>
            </a:r>
            <a:r>
              <a:rPr lang="en-US" altLang="ja-JP" sz="900" b="1" u="sng" dirty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lang="ja-JP" altLang="en-US" sz="900" b="1" u="sng" dirty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日（火）から予約受付となります。</a:t>
            </a:r>
            <a:endParaRPr lang="ja-JP" altLang="en-US" sz="900" u="sng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24933" y="7093994"/>
            <a:ext cx="6823700" cy="5078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《</a:t>
            </a:r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持ち物</a:t>
            </a:r>
            <a:r>
              <a:rPr lang="en-US" altLang="ja-JP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》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筆記用具・雇用保険受給対象の方は雇用保険受給資格者証・利用カード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当センターのご利用が初めての方は不要です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lang="en-US" altLang="ja-JP" sz="9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《</a:t>
            </a:r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場　所</a:t>
            </a:r>
            <a:r>
              <a:rPr lang="en-US" altLang="ja-JP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》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･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6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･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7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･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28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　千葉県ジョブサポートセンター内セミナールーム　　</a:t>
            </a:r>
            <a:r>
              <a:rPr lang="ja-JP" altLang="en-US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　　　　　 </a:t>
            </a:r>
            <a:endParaRPr lang="en-US" altLang="ja-JP" sz="8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</a:t>
            </a:r>
            <a:r>
              <a:rPr lang="en-US" altLang="ja-JP" sz="900" b="1" u="sng" dirty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※</a:t>
            </a:r>
            <a:r>
              <a:rPr lang="en-US" altLang="ja-JP" sz="900" u="sng" dirty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900" u="sng" dirty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</a:t>
            </a:r>
            <a:r>
              <a:rPr lang="en-US" altLang="ja-JP" sz="900" u="sng" dirty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19</a:t>
            </a:r>
            <a:r>
              <a:rPr lang="ja-JP" altLang="en-US" sz="900" u="sng" dirty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　千葉市生涯学習センター 大研修室　千葉市中央区弁天</a:t>
            </a:r>
            <a:r>
              <a:rPr lang="en-US" altLang="ja-JP" sz="900" u="sng" dirty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3-7-7</a:t>
            </a:r>
            <a:r>
              <a:rPr lang="ja-JP" altLang="en-US" sz="900" u="sng" dirty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en-US" altLang="ja-JP" sz="900" u="sng" dirty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JR</a:t>
            </a:r>
            <a:r>
              <a:rPr lang="ja-JP" altLang="en-US" sz="900" u="sng" dirty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千葉駅 徒歩</a:t>
            </a:r>
            <a:r>
              <a:rPr lang="en-US" altLang="ja-JP" sz="900" u="sng" dirty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8</a:t>
            </a:r>
            <a:r>
              <a:rPr lang="ja-JP" altLang="en-US" sz="900" u="sng" dirty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ja-JP" altLang="en-US" sz="800" u="sng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25981" y="554250"/>
            <a:ext cx="4941813" cy="461665"/>
          </a:xfrm>
          <a:prstGeom prst="rect">
            <a:avLst/>
          </a:prstGeom>
          <a:noFill/>
        </p:spPr>
        <p:txBody>
          <a:bodyPr wrap="square" rtlCol="0" anchor="t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ja-JP" sz="2400" dirty="0">
                <a:ln w="11430"/>
                <a:solidFill>
                  <a:schemeClr val="tx2">
                    <a:lumMod val="50000"/>
                  </a:schemeClr>
                </a:solidFill>
                <a:latin typeface="HG創英角ﾎﾟｯﾌﾟ体" pitchFamily="49" charset="-128"/>
                <a:ea typeface="HG創英角ﾎﾟｯﾌﾟ体" pitchFamily="49" charset="-128"/>
                <a:cs typeface="メイリオ" pitchFamily="50" charset="-128"/>
              </a:rPr>
              <a:t>すぐ役立つ！再就職支援セミナー</a:t>
            </a:r>
            <a:endParaRPr lang="ja-JP" altLang="en-US" sz="2400" dirty="0">
              <a:solidFill>
                <a:srgbClr val="10253F"/>
              </a:solidFill>
              <a:ea typeface="HG創英角ﾎﾟｯﾌﾟ体"/>
            </a:endParaRPr>
          </a:p>
        </p:txBody>
      </p:sp>
      <p:pic>
        <p:nvPicPr>
          <p:cNvPr id="28" name="Picture 2" descr="C:\Users\kenichiro.takada\Desktop\千葉ロゴ案\千葉ロゴ横組み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993" y="166133"/>
            <a:ext cx="1655820" cy="319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テキスト ボックス 18"/>
          <p:cNvSpPr txBox="1"/>
          <p:nvPr/>
        </p:nvSpPr>
        <p:spPr>
          <a:xfrm>
            <a:off x="262900" y="1494240"/>
            <a:ext cx="6644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千葉県ジョブサポートセンターでは就職活動中の方はもちろん、働きたいけど一歩が踏み出せていない、再就職を希望する方に向けたセミナーをご用意しています。ぜひお気軽にご利用ください。</a:t>
            </a:r>
          </a:p>
        </p:txBody>
      </p:sp>
      <p:pic>
        <p:nvPicPr>
          <p:cNvPr id="23" name="図 22">
            <a:extLst>
              <a:ext uri="{FF2B5EF4-FFF2-40B4-BE49-F238E27FC236}">
                <a16:creationId xmlns:a16="http://schemas.microsoft.com/office/drawing/2014/main" id="{14A2EB15-CF67-4D8C-AD8C-3039FB4FECD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7005" y="489654"/>
            <a:ext cx="576110" cy="862747"/>
          </a:xfrm>
          <a:prstGeom prst="rect">
            <a:avLst/>
          </a:prstGeom>
        </p:spPr>
      </p:pic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10B9EA4-3435-4B8B-AFE0-E0522AE5C4F0}"/>
              </a:ext>
            </a:extLst>
          </p:cNvPr>
          <p:cNvSpPr/>
          <p:nvPr/>
        </p:nvSpPr>
        <p:spPr>
          <a:xfrm>
            <a:off x="6115580" y="1320211"/>
            <a:ext cx="5761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チーバくん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C87A33-EEBE-4D5B-9ED7-529F998606AA}"/>
              </a:ext>
            </a:extLst>
          </p:cNvPr>
          <p:cNvSpPr txBox="1"/>
          <p:nvPr/>
        </p:nvSpPr>
        <p:spPr>
          <a:xfrm>
            <a:off x="277167" y="2429663"/>
            <a:ext cx="65529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　新型コロナウイルス感染拡大防止対策にご協力をお願いします。</a:t>
            </a:r>
            <a:endParaRPr lang="en-US" altLang="ja-JP" sz="9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●必ずマスクを着用してください。</a:t>
            </a:r>
            <a:endParaRPr lang="en-US" altLang="ja-JP" sz="9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●手洗い、うがい、アルコール消毒をしてください。</a:t>
            </a:r>
            <a:endParaRPr lang="en-US" altLang="ja-JP" sz="9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●来所時に健康状態についてお伺いすることがあります。</a:t>
            </a:r>
            <a:endParaRPr lang="en-US" altLang="ja-JP" sz="9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lang="ja-JP" altLang="en-US" sz="9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●発熱又は風邪の症状がある場合は、ご利用をご遠慮ください。</a:t>
            </a:r>
            <a:endParaRPr lang="en-US" altLang="ja-JP" sz="9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9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※ZOOM</a:t>
            </a:r>
            <a:r>
              <a:rPr lang="ja-JP" altLang="en-US" sz="9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オンラインセミナー以外のセミナーについて、新型コロナウイルス感染拡大防止の観点から、</a:t>
            </a:r>
            <a:r>
              <a:rPr lang="en-US" altLang="ja-JP" sz="9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</a:p>
          <a:p>
            <a:r>
              <a:rPr lang="ja-JP" altLang="en-US" sz="9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lang="en-US" altLang="ja-JP" sz="9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ZOOM</a:t>
            </a:r>
            <a:r>
              <a:rPr lang="ja-JP" altLang="en-US" sz="9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オンラインセミナーに変更になる場合があります。　</a:t>
            </a:r>
            <a:endParaRPr lang="en-US" altLang="ja-JP" sz="9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9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EE5311B-1CA2-459E-A6CB-1052BD26A71F}"/>
              </a:ext>
            </a:extLst>
          </p:cNvPr>
          <p:cNvSpPr txBox="1"/>
          <p:nvPr/>
        </p:nvSpPr>
        <p:spPr>
          <a:xfrm>
            <a:off x="407806" y="9478458"/>
            <a:ext cx="6499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千葉県ジョブサポートセンターは、千葉県と国（</a:t>
            </a:r>
            <a:r>
              <a:rPr lang="ja-JP" altLang="en-US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ハローワーク</a:t>
            </a:r>
            <a:r>
              <a:rPr kumimoji="1" lang="ja-JP" altLang="en-US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）が協力して、再就職に向けた様々な支援を行う総合支援施設です。</a:t>
            </a:r>
            <a:endParaRPr kumimoji="1" lang="en-US" altLang="ja-JP" sz="8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kumimoji="1" lang="ja-JP" altLang="en-US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就職に関する相談や、再就職スキル習得のためのセミナー、企業との交流会、職業紹介、生活維持のための各窓口案内等、就職に関する　総合的な支援を実施します。</a:t>
            </a:r>
            <a:r>
              <a:rPr lang="ja-JP" altLang="en-US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この事業の運営は、千葉県が株式会社パソナに委託して行っています。</a:t>
            </a:r>
            <a:endParaRPr kumimoji="1" lang="ja-JP" altLang="en-US" sz="8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440DB7FC-56C0-4E96-91E6-3C8386DD5903}"/>
              </a:ext>
            </a:extLst>
          </p:cNvPr>
          <p:cNvSpPr txBox="1"/>
          <p:nvPr/>
        </p:nvSpPr>
        <p:spPr>
          <a:xfrm>
            <a:off x="124933" y="8781897"/>
            <a:ext cx="31377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千葉市中央区新町３－１３　千葉</a:t>
            </a:r>
            <a:r>
              <a:rPr kumimoji="1" lang="en-US" altLang="ja-JP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TN</a:t>
            </a:r>
            <a:r>
              <a:rPr kumimoji="1" lang="ja-JP" altLang="en-US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ビル</a:t>
            </a:r>
            <a:r>
              <a:rPr kumimoji="1" lang="en-US" altLang="ja-JP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</a:t>
            </a:r>
            <a:r>
              <a:rPr kumimoji="1" lang="ja-JP" altLang="en-US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Ｆ</a:t>
            </a:r>
            <a:endParaRPr kumimoji="1" lang="en-US" altLang="ja-JP" sz="8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受付時間</a:t>
            </a:r>
            <a:r>
              <a:rPr lang="en-US" altLang="ja-JP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平日　  </a:t>
            </a:r>
            <a:r>
              <a:rPr lang="en-US" altLang="ja-JP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9</a:t>
            </a:r>
            <a:r>
              <a:rPr lang="ja-JP" altLang="en-US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時～</a:t>
            </a:r>
            <a:r>
              <a:rPr lang="en-US" altLang="ja-JP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17</a:t>
            </a:r>
            <a:r>
              <a:rPr lang="ja-JP" altLang="en-US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時　</a:t>
            </a:r>
            <a:endParaRPr lang="en-US" altLang="ja-JP" sz="8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第</a:t>
            </a:r>
            <a:r>
              <a:rPr lang="en-US" altLang="ja-JP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lang="ja-JP" altLang="en-US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</a:t>
            </a:r>
            <a:r>
              <a:rPr lang="en-US" altLang="ja-JP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</a:t>
            </a:r>
            <a:r>
              <a:rPr lang="ja-JP" altLang="en-US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</a:t>
            </a:r>
            <a:r>
              <a:rPr lang="en-US" altLang="ja-JP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</a:t>
            </a:r>
            <a:r>
              <a:rPr lang="ja-JP" altLang="en-US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土曜   </a:t>
            </a:r>
            <a:r>
              <a:rPr lang="en-US" altLang="ja-JP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時～</a:t>
            </a:r>
            <a:r>
              <a:rPr lang="en-US" altLang="ja-JP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17</a:t>
            </a:r>
            <a:r>
              <a:rPr lang="ja-JP" altLang="en-US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時</a:t>
            </a:r>
            <a:endParaRPr lang="en-US" altLang="ja-JP" sz="8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kumimoji="1" lang="en-US" altLang="ja-JP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kumimoji="1" lang="ja-JP" altLang="en-US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休館日</a:t>
            </a:r>
            <a:r>
              <a:rPr kumimoji="1" lang="en-US" altLang="ja-JP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kumimoji="1" lang="ja-JP" altLang="en-US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第</a:t>
            </a:r>
            <a:r>
              <a:rPr kumimoji="1" lang="en-US" altLang="ja-JP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</a:t>
            </a:r>
            <a:r>
              <a:rPr kumimoji="1" lang="ja-JP" altLang="en-US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</a:t>
            </a:r>
            <a:r>
              <a:rPr kumimoji="1" lang="en-US" altLang="ja-JP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4</a:t>
            </a:r>
            <a:r>
              <a:rPr kumimoji="1" lang="ja-JP" altLang="en-US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土曜日・日曜</a:t>
            </a:r>
            <a:endParaRPr kumimoji="1" lang="en-US" altLang="ja-JP" sz="8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祝日・年末年始</a:t>
            </a:r>
            <a:endParaRPr kumimoji="1" lang="ja-JP" altLang="en-US" sz="8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26" name="Picture 2" descr="https://www.cman.jp/QRcode/make/qr/201607140914357219.gif">
            <a:extLst>
              <a:ext uri="{FF2B5EF4-FFF2-40B4-BE49-F238E27FC236}">
                <a16:creationId xmlns:a16="http://schemas.microsoft.com/office/drawing/2014/main" id="{D7403FF0-8ABB-4501-8A32-0ADD8B1DF8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0275" y="8712140"/>
            <a:ext cx="781723" cy="781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1D2237A-77A6-4D33-8D68-B569278607F6}"/>
              </a:ext>
            </a:extLst>
          </p:cNvPr>
          <p:cNvSpPr txBox="1"/>
          <p:nvPr/>
        </p:nvSpPr>
        <p:spPr>
          <a:xfrm>
            <a:off x="170816" y="8200376"/>
            <a:ext cx="31548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千葉県ジョブサポートセンター</a:t>
            </a:r>
            <a:endParaRPr kumimoji="1" lang="en-US" altLang="ja-JP" sz="14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kumimoji="1" lang="ja-JP" altLang="en-US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kumimoji="1" lang="en-US" altLang="ja-JP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TEL:043-245-9420</a:t>
            </a:r>
            <a:endParaRPr kumimoji="1" lang="ja-JP" altLang="en-US" sz="16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1" name="角丸四角形 15">
            <a:extLst>
              <a:ext uri="{FF2B5EF4-FFF2-40B4-BE49-F238E27FC236}">
                <a16:creationId xmlns:a16="http://schemas.microsoft.com/office/drawing/2014/main" id="{4DE25E37-63EA-40D6-8A49-0A997FD2AB97}"/>
              </a:ext>
            </a:extLst>
          </p:cNvPr>
          <p:cNvSpPr/>
          <p:nvPr/>
        </p:nvSpPr>
        <p:spPr>
          <a:xfrm>
            <a:off x="124933" y="7695317"/>
            <a:ext cx="3712046" cy="46166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ja-JP" altLang="en-US" sz="1400" b="1" dirty="0">
                <a:solidFill>
                  <a:schemeClr val="accent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＜お申し込み＞</a:t>
            </a:r>
            <a:endParaRPr lang="en-US" altLang="ja-JP" sz="1400" b="1" dirty="0">
              <a:solidFill>
                <a:schemeClr val="accent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/>
            <a:r>
              <a:rPr lang="ja-JP" altLang="en-US" sz="1200" b="1" dirty="0">
                <a:solidFill>
                  <a:schemeClr val="accent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センター内</a:t>
            </a:r>
            <a:r>
              <a:rPr lang="en-US" altLang="ja-JP" sz="1200" b="1" dirty="0">
                <a:solidFill>
                  <a:schemeClr val="accent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/</a:t>
            </a:r>
            <a:r>
              <a:rPr lang="ja-JP" altLang="en-US" sz="1200" b="1" dirty="0">
                <a:solidFill>
                  <a:schemeClr val="accent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外部会場：お電話でお申し込み</a:t>
            </a:r>
            <a:endParaRPr lang="en-US" altLang="ja-JP" sz="1200" b="1" dirty="0">
              <a:solidFill>
                <a:schemeClr val="accent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/>
            <a:r>
              <a:rPr lang="ja-JP" altLang="en-US" sz="1200" b="1" dirty="0">
                <a:solidFill>
                  <a:schemeClr val="accent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オンライン：ホームページのお申し込みフォーム</a:t>
            </a:r>
          </a:p>
        </p:txBody>
      </p:sp>
      <p:graphicFrame>
        <p:nvGraphicFramePr>
          <p:cNvPr id="22" name="表 21">
            <a:extLst>
              <a:ext uri="{FF2B5EF4-FFF2-40B4-BE49-F238E27FC236}">
                <a16:creationId xmlns:a16="http://schemas.microsoft.com/office/drawing/2014/main" id="{C892079E-5C3E-4D48-9D48-AC3CBF6CCF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330355"/>
              </p:ext>
            </p:extLst>
          </p:nvPr>
        </p:nvGraphicFramePr>
        <p:xfrm>
          <a:off x="219232" y="3494546"/>
          <a:ext cx="6876245" cy="3595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0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14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29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13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9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テーマ</a:t>
                      </a:r>
                    </a:p>
                  </a:txBody>
                  <a:tcPr marL="96012" marR="96012" marT="50403" marB="50403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日時・場所</a:t>
                      </a:r>
                    </a:p>
                  </a:txBody>
                  <a:tcPr marL="96012" marR="96012" marT="50403" marB="50403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内容</a:t>
                      </a:r>
                    </a:p>
                  </a:txBody>
                  <a:tcPr marL="96012" marR="96012" marT="50403" marB="50403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定員</a:t>
                      </a:r>
                    </a:p>
                  </a:txBody>
                  <a:tcPr marL="96012" marR="96012" marT="50403" marB="50403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865">
                <a:tc>
                  <a:txBody>
                    <a:bodyPr/>
                    <a:lstStyle/>
                    <a:p>
                      <a:r>
                        <a:rPr kumimoji="1" lang="ja-JP" altLang="en-US" sz="900" b="1" kern="1200" dirty="0">
                          <a:solidFill>
                            <a:schemeClr val="dk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すぐに役立つ！</a:t>
                      </a:r>
                    </a:p>
                    <a:p>
                      <a:r>
                        <a:rPr kumimoji="1" lang="ja-JP" altLang="en-US" sz="900" b="1" kern="1200" dirty="0">
                          <a:solidFill>
                            <a:schemeClr val="dk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再就職スタートセミナー</a:t>
                      </a:r>
                    </a:p>
                  </a:txBody>
                  <a:tcPr marL="96012" marR="96012" marT="50403" marB="50403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　</a:t>
                      </a:r>
                      <a:r>
                        <a:rPr kumimoji="1" lang="en-US" altLang="ja-JP" sz="800" b="1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10</a:t>
                      </a:r>
                      <a:r>
                        <a:rPr kumimoji="1" lang="ja-JP" altLang="en-US" sz="800" b="1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月</a:t>
                      </a:r>
                      <a:r>
                        <a:rPr kumimoji="1" lang="en-US" altLang="ja-JP" sz="800" b="1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1</a:t>
                      </a:r>
                      <a:r>
                        <a:rPr kumimoji="1" lang="ja-JP" altLang="en-US" sz="800" b="1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日</a:t>
                      </a:r>
                      <a:r>
                        <a:rPr kumimoji="1" lang="en-US" altLang="ja-JP" sz="800" b="1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(</a:t>
                      </a:r>
                      <a:r>
                        <a:rPr kumimoji="1" lang="ja-JP" altLang="en-US" sz="800" b="1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金</a:t>
                      </a:r>
                      <a:r>
                        <a:rPr kumimoji="1" lang="en-US" altLang="ja-JP" sz="800" b="1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800" b="1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10:00</a:t>
                      </a:r>
                      <a:r>
                        <a:rPr kumimoji="1" lang="ja-JP" altLang="en-US" sz="800" b="1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～</a:t>
                      </a:r>
                      <a:r>
                        <a:rPr kumimoji="1" lang="en-US" altLang="ja-JP" sz="800" b="1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12:00</a:t>
                      </a:r>
                    </a:p>
                    <a:p>
                      <a:pPr marL="0" marR="0" lvl="0" indent="0" algn="ctr" defTabSz="5400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[</a:t>
                      </a:r>
                      <a:r>
                        <a:rPr kumimoji="1" lang="ja-JP" altLang="en-US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センター内</a:t>
                      </a:r>
                      <a:r>
                        <a:rPr kumimoji="1" lang="en-US" altLang="ja-JP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]</a:t>
                      </a:r>
                      <a:endParaRPr kumimoji="1" lang="ja-JP" altLang="en-US" sz="800" b="1" dirty="0">
                        <a:latin typeface="メイリオ"/>
                        <a:ea typeface="メイリオ"/>
                        <a:cs typeface="メイリオ" pitchFamily="50" charset="-128"/>
                      </a:endParaRPr>
                    </a:p>
                  </a:txBody>
                  <a:tcPr marL="96012" marR="96012" marT="50403" marB="50403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kern="1200" dirty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・</a:t>
                      </a:r>
                      <a:r>
                        <a:rPr kumimoji="1" lang="ja-JP" alt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再就職活動の進め方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・求人情報の検索</a:t>
                      </a:r>
                      <a:endParaRPr kumimoji="1" lang="en-US" altLang="ja-JP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・自分の強みを見つけるキャリアの棚卸</a:t>
                      </a:r>
                    </a:p>
                  </a:txBody>
                  <a:tcPr marL="96012" marR="96012" marT="50403" marB="50403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kumimoji="1" lang="en-US" altLang="ja-JP" sz="9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10</a:t>
                      </a:r>
                      <a:r>
                        <a:rPr kumimoji="1" lang="ja-JP" altLang="en-US" sz="9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名</a:t>
                      </a:r>
                      <a:endParaRPr kumimoji="1" lang="ja-JP" altLang="en-US" sz="900" b="1" dirty="0">
                        <a:solidFill>
                          <a:srgbClr val="FF0000"/>
                        </a:solidFill>
                        <a:latin typeface="メイリオ"/>
                        <a:ea typeface="メイリオ"/>
                        <a:cs typeface="メイリオ" pitchFamily="50" charset="-128"/>
                      </a:endParaRPr>
                    </a:p>
                  </a:txBody>
                  <a:tcPr marL="96012" marR="96012" marT="50403" marB="50403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865">
                <a:tc>
                  <a:txBody>
                    <a:bodyPr/>
                    <a:lstStyle/>
                    <a:p>
                      <a:pPr marL="0" marR="0" lvl="0" indent="0" algn="l" defTabSz="5400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採用したくなる！</a:t>
                      </a:r>
                      <a:endParaRPr kumimoji="1" lang="en-US" altLang="ja-JP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marL="0" marR="0" lvl="0" indent="0" algn="l" defTabSz="5400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応募書類作成のコツ</a:t>
                      </a:r>
                    </a:p>
                  </a:txBody>
                  <a:tcPr marL="96012" marR="96012" marT="50403" marB="50403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kumimoji="1" lang="ja-JP" altLang="en-US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　</a:t>
                      </a:r>
                      <a:r>
                        <a:rPr kumimoji="1" lang="en-US" altLang="ja-JP" sz="800" b="1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10</a:t>
                      </a:r>
                      <a:r>
                        <a:rPr kumimoji="1" lang="ja-JP" altLang="en-US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月</a:t>
                      </a:r>
                      <a:r>
                        <a:rPr kumimoji="1" lang="en-US" altLang="ja-JP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6</a:t>
                      </a:r>
                      <a:r>
                        <a:rPr kumimoji="1" lang="ja-JP" altLang="en-US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日</a:t>
                      </a:r>
                      <a:r>
                        <a:rPr kumimoji="1" lang="en-US" altLang="ja-JP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(</a:t>
                      </a:r>
                      <a:r>
                        <a:rPr kumimoji="1" lang="ja-JP" altLang="en-US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水</a:t>
                      </a:r>
                      <a:r>
                        <a:rPr kumimoji="1" lang="en-US" altLang="ja-JP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)</a:t>
                      </a:r>
                    </a:p>
                    <a:p>
                      <a:pPr algn="ctr">
                        <a:buNone/>
                      </a:pPr>
                      <a:r>
                        <a:rPr kumimoji="1" lang="en-US" altLang="ja-JP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10:00</a:t>
                      </a:r>
                      <a:r>
                        <a:rPr kumimoji="1" lang="ja-JP" altLang="en-US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～</a:t>
                      </a:r>
                      <a:r>
                        <a:rPr kumimoji="1" lang="en-US" altLang="ja-JP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12:00</a:t>
                      </a:r>
                    </a:p>
                    <a:p>
                      <a:pPr marL="0" marR="0" lvl="0" indent="0" algn="ctr" defTabSz="5400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[</a:t>
                      </a:r>
                      <a:r>
                        <a:rPr kumimoji="1" lang="ja-JP" altLang="en-US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センター内</a:t>
                      </a:r>
                      <a:r>
                        <a:rPr kumimoji="1" lang="en-US" altLang="ja-JP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]</a:t>
                      </a:r>
                      <a:endParaRPr kumimoji="1" lang="ja-JP" altLang="en-US" sz="800" b="1" dirty="0">
                        <a:latin typeface="メイリオ"/>
                        <a:ea typeface="メイリオ"/>
                        <a:cs typeface="メイリオ" pitchFamily="50" charset="-128"/>
                      </a:endParaRPr>
                    </a:p>
                  </a:txBody>
                  <a:tcPr marL="96012" marR="96012" marT="50403" marB="50403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kern="1200" dirty="0">
                          <a:solidFill>
                            <a:schemeClr val="dk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・</a:t>
                      </a:r>
                      <a:r>
                        <a:rPr kumimoji="1" lang="ja-JP" alt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/>
                          <a:ea typeface="メイリオ"/>
                          <a:cs typeface="メイリオ" pitchFamily="50" charset="-128"/>
                        </a:rPr>
                        <a:t>履歴書、職務経歴書、添え状の書き方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/>
                          <a:ea typeface="メイリオ"/>
                          <a:cs typeface="メイリオ" pitchFamily="50" charset="-128"/>
                        </a:rPr>
                        <a:t>・志望動機と自己PRのまとめ方</a:t>
                      </a:r>
                    </a:p>
                  </a:txBody>
                  <a:tcPr marL="96012" marR="96012" marT="50403" marB="50403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kumimoji="1" lang="en-US" altLang="ja-JP" sz="9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10</a:t>
                      </a:r>
                      <a:r>
                        <a:rPr kumimoji="1" lang="ja-JP" altLang="en-US" sz="9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名</a:t>
                      </a:r>
                      <a:endParaRPr kumimoji="1" lang="ja-JP" altLang="en-US" sz="900" b="1" dirty="0">
                        <a:solidFill>
                          <a:srgbClr val="FF0000"/>
                        </a:solidFill>
                        <a:latin typeface="メイリオ"/>
                        <a:ea typeface="メイリオ"/>
                        <a:cs typeface="メイリオ" pitchFamily="50" charset="-128"/>
                      </a:endParaRPr>
                    </a:p>
                  </a:txBody>
                  <a:tcPr marL="96012" marR="96012" marT="50403" marB="50403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3118764"/>
                  </a:ext>
                </a:extLst>
              </a:tr>
              <a:tr h="399865">
                <a:tc>
                  <a:txBody>
                    <a:bodyPr/>
                    <a:lstStyle/>
                    <a:p>
                      <a:r>
                        <a:rPr kumimoji="1" lang="ja-JP" altLang="en-US" sz="900" b="1" kern="1200" dirty="0">
                          <a:solidFill>
                            <a:schemeClr val="dk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笑顔で仕事！</a:t>
                      </a:r>
                      <a:endParaRPr kumimoji="1" lang="en-US" altLang="ja-JP" sz="900" b="1" kern="1200" dirty="0">
                        <a:solidFill>
                          <a:schemeClr val="dk1"/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marL="0" marR="0" lvl="0" indent="0" algn="l" defTabSz="5400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kern="1200" dirty="0">
                          <a:solidFill>
                            <a:schemeClr val="dk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ストレス・マネジメント</a:t>
                      </a:r>
                      <a:endParaRPr kumimoji="1" lang="en-US" altLang="ja-JP" sz="900" b="1" kern="1200" dirty="0">
                        <a:solidFill>
                          <a:schemeClr val="dk1"/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6012" marR="96012" marT="50403" marB="50403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kumimoji="1" lang="ja-JP" altLang="en-US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　</a:t>
                      </a:r>
                      <a:r>
                        <a:rPr kumimoji="1" lang="en-US" altLang="ja-JP" sz="800" b="1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10</a:t>
                      </a:r>
                      <a:r>
                        <a:rPr kumimoji="1" lang="ja-JP" altLang="en-US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月</a:t>
                      </a:r>
                      <a:r>
                        <a:rPr kumimoji="1" lang="en-US" altLang="ja-JP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7</a:t>
                      </a:r>
                      <a:r>
                        <a:rPr kumimoji="1" lang="ja-JP" altLang="en-US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日</a:t>
                      </a:r>
                      <a:r>
                        <a:rPr kumimoji="1" lang="en-US" altLang="ja-JP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(</a:t>
                      </a:r>
                      <a:r>
                        <a:rPr kumimoji="1" lang="ja-JP" altLang="en-US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木</a:t>
                      </a:r>
                      <a:r>
                        <a:rPr kumimoji="1" lang="en-US" altLang="ja-JP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)</a:t>
                      </a:r>
                    </a:p>
                    <a:p>
                      <a:pPr algn="ctr">
                        <a:buNone/>
                      </a:pPr>
                      <a:r>
                        <a:rPr kumimoji="1" lang="en-US" altLang="ja-JP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10:00</a:t>
                      </a:r>
                      <a:r>
                        <a:rPr kumimoji="1" lang="ja-JP" altLang="en-US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～</a:t>
                      </a:r>
                      <a:r>
                        <a:rPr kumimoji="1" lang="en-US" altLang="ja-JP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12:00</a:t>
                      </a:r>
                    </a:p>
                    <a:p>
                      <a:pPr marL="0" marR="0" lvl="0" indent="0" algn="ctr" defTabSz="5400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[</a:t>
                      </a:r>
                      <a:r>
                        <a:rPr kumimoji="1" lang="ja-JP" altLang="en-US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センター内</a:t>
                      </a:r>
                      <a:r>
                        <a:rPr kumimoji="1" lang="en-US" altLang="ja-JP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]</a:t>
                      </a:r>
                      <a:endParaRPr kumimoji="1" lang="ja-JP" altLang="en-US" sz="800" b="1" dirty="0">
                        <a:latin typeface="メイリオ"/>
                        <a:ea typeface="メイリオ"/>
                        <a:cs typeface="メイリオ" pitchFamily="50" charset="-128"/>
                      </a:endParaRPr>
                    </a:p>
                  </a:txBody>
                  <a:tcPr marL="96012" marR="96012" marT="50403" marB="50403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kumimoji="1" lang="ja-JP" altLang="en-US" sz="800" b="1" kern="1200" dirty="0">
                          <a:solidFill>
                            <a:schemeClr val="dk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・仕事とストレスについて知る</a:t>
                      </a:r>
                      <a:endParaRPr kumimoji="1" lang="en-US" altLang="ja-JP" sz="800" b="1" kern="1200" dirty="0">
                        <a:solidFill>
                          <a:schemeClr val="dk1"/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marL="0" algn="l" defTabSz="914400" rtl="0" eaLnBrk="1" fontAlgn="ctr" latinLnBrk="0" hangingPunct="1"/>
                      <a:r>
                        <a:rPr kumimoji="1" lang="ja-JP" altLang="en-US" sz="800" b="1" kern="1200" dirty="0">
                          <a:solidFill>
                            <a:schemeClr val="dk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・自分の「ス</a:t>
                      </a:r>
                      <a:r>
                        <a:rPr kumimoji="1" lang="en-US" altLang="ja-JP" sz="800" b="1" kern="1200" dirty="0">
                          <a:solidFill>
                            <a:schemeClr val="dk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.</a:t>
                      </a:r>
                      <a:r>
                        <a:rPr kumimoji="1" lang="ja-JP" altLang="en-US" sz="800" b="1" kern="1200" dirty="0">
                          <a:solidFill>
                            <a:schemeClr val="dk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トレス対策」を身に付ける</a:t>
                      </a:r>
                    </a:p>
                  </a:txBody>
                  <a:tcPr marL="96012" marR="96012" marT="50403" marB="50403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kumimoji="1" lang="en-US" altLang="ja-JP" sz="9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10</a:t>
                      </a:r>
                      <a:r>
                        <a:rPr kumimoji="1" lang="ja-JP" altLang="en-US" sz="9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名</a:t>
                      </a:r>
                      <a:endParaRPr kumimoji="1" lang="ja-JP" altLang="en-US" sz="900" b="1" dirty="0">
                        <a:solidFill>
                          <a:srgbClr val="FF0000"/>
                        </a:solidFill>
                        <a:latin typeface="メイリオ"/>
                        <a:ea typeface="メイリオ"/>
                        <a:cs typeface="メイリオ" pitchFamily="50" charset="-128"/>
                      </a:endParaRPr>
                    </a:p>
                  </a:txBody>
                  <a:tcPr marL="96012" marR="96012" marT="50403" marB="50403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9865">
                <a:tc>
                  <a:txBody>
                    <a:bodyPr/>
                    <a:lstStyle/>
                    <a:p>
                      <a:pPr marL="0" marR="0" lvl="0" indent="0" algn="l" defTabSz="5400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メイリオ"/>
                          <a:ea typeface="メイリオ"/>
                          <a:cs typeface="+mn-cs"/>
                        </a:rPr>
                        <a:t>面接や仕事に役立つ！</a:t>
                      </a:r>
                    </a:p>
                    <a:p>
                      <a:pPr marL="0" marR="0" lvl="0" indent="0" algn="l" defTabSz="5400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メイリオ"/>
                          <a:ea typeface="メイリオ"/>
                          <a:cs typeface="+mn-cs"/>
                        </a:rPr>
                        <a:t>コミュニケーション・スキル</a:t>
                      </a:r>
                      <a:endParaRPr kumimoji="1" lang="en-US" altLang="ja-JP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メイリオ"/>
                        <a:ea typeface="メイリオ"/>
                        <a:cs typeface="+mn-cs"/>
                      </a:endParaRPr>
                    </a:p>
                    <a:p>
                      <a:pPr marL="0" marR="0" lvl="0" indent="0" algn="l" defTabSz="5400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Zoom</a:t>
                      </a: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オンラインセミナー</a:t>
                      </a:r>
                      <a:endParaRPr kumimoji="1" lang="en-US" altLang="ja-JP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6012" marR="96012" marT="50403" marB="50403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kumimoji="1" lang="ja-JP" altLang="en-US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　</a:t>
                      </a:r>
                      <a:r>
                        <a:rPr kumimoji="1" lang="en-US" altLang="ja-JP" sz="800" b="1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10</a:t>
                      </a:r>
                      <a:r>
                        <a:rPr kumimoji="1" lang="ja-JP" altLang="en-US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月</a:t>
                      </a:r>
                      <a:r>
                        <a:rPr kumimoji="1" lang="en-US" altLang="ja-JP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14</a:t>
                      </a:r>
                      <a:r>
                        <a:rPr kumimoji="1" lang="ja-JP" altLang="en-US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日</a:t>
                      </a:r>
                      <a:r>
                        <a:rPr kumimoji="1" lang="en-US" altLang="ja-JP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(</a:t>
                      </a:r>
                      <a:r>
                        <a:rPr kumimoji="1" lang="ja-JP" altLang="en-US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木</a:t>
                      </a:r>
                      <a:r>
                        <a:rPr kumimoji="1" lang="en-US" altLang="ja-JP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)</a:t>
                      </a:r>
                    </a:p>
                    <a:p>
                      <a:pPr algn="ctr">
                        <a:buNone/>
                      </a:pPr>
                      <a:r>
                        <a:rPr kumimoji="1" lang="en-US" altLang="ja-JP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10:00</a:t>
                      </a:r>
                      <a:r>
                        <a:rPr kumimoji="1" lang="ja-JP" altLang="en-US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～</a:t>
                      </a:r>
                      <a:r>
                        <a:rPr kumimoji="1" lang="en-US" altLang="ja-JP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12:00</a:t>
                      </a:r>
                    </a:p>
                    <a:p>
                      <a:pPr marL="0" marR="0" lvl="0" indent="0" algn="ctr" defTabSz="5400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[</a:t>
                      </a:r>
                      <a:r>
                        <a:rPr kumimoji="1" lang="ja-JP" altLang="en-US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オンライン</a:t>
                      </a:r>
                      <a:r>
                        <a:rPr kumimoji="1" lang="en-US" altLang="ja-JP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]</a:t>
                      </a:r>
                      <a:endParaRPr kumimoji="1" lang="ja-JP" altLang="en-US" sz="800" b="1" dirty="0">
                        <a:latin typeface="メイリオ"/>
                        <a:ea typeface="メイリオ"/>
                        <a:cs typeface="メイリオ" pitchFamily="50" charset="-128"/>
                      </a:endParaRPr>
                    </a:p>
                  </a:txBody>
                  <a:tcPr marL="96012" marR="96012" marT="50403" marB="50403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メイリオ"/>
                          <a:ea typeface="メイリオ"/>
                          <a:cs typeface="+mn-cs"/>
                        </a:rPr>
                        <a:t>・</a:t>
                      </a:r>
                      <a:r>
                        <a:rPr kumimoji="1" lang="ja-JP" alt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メイリオ"/>
                          <a:ea typeface="メイリオ"/>
                          <a:cs typeface="+mn-cs"/>
                        </a:rPr>
                        <a:t>コミュニケーション・スキルとは</a:t>
                      </a:r>
                      <a:endParaRPr kumimoji="1" lang="en-US" altLang="ja-JP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メイリオ"/>
                        <a:ea typeface="メイリオ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/>
                          <a:ea typeface="メイリオ"/>
                          <a:cs typeface="メイリオ" pitchFamily="50" charset="-128"/>
                        </a:rPr>
                        <a:t>・</a:t>
                      </a:r>
                      <a:r>
                        <a:rPr kumimoji="1" lang="en-US" altLang="ja-JP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/>
                          <a:ea typeface="メイリオ"/>
                          <a:cs typeface="メイリオ" pitchFamily="50" charset="-128"/>
                        </a:rPr>
                        <a:t>｢</a:t>
                      </a:r>
                      <a:r>
                        <a:rPr kumimoji="1" lang="ja-JP" alt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/>
                          <a:ea typeface="メイリオ"/>
                          <a:cs typeface="メイリオ" pitchFamily="50" charset="-128"/>
                        </a:rPr>
                        <a:t>聴く力</a:t>
                      </a:r>
                      <a:r>
                        <a:rPr kumimoji="1" lang="en-US" altLang="ja-JP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/>
                          <a:ea typeface="メイリオ"/>
                          <a:cs typeface="メイリオ" pitchFamily="50" charset="-128"/>
                        </a:rPr>
                        <a:t>｣｢</a:t>
                      </a:r>
                      <a:r>
                        <a:rPr kumimoji="1" lang="ja-JP" alt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/>
                          <a:ea typeface="メイリオ"/>
                          <a:cs typeface="メイリオ" pitchFamily="50" charset="-128"/>
                        </a:rPr>
                        <a:t>質問する力</a:t>
                      </a:r>
                      <a:r>
                        <a:rPr kumimoji="1" lang="en-US" altLang="ja-JP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/>
                          <a:ea typeface="メイリオ"/>
                          <a:cs typeface="メイリオ" pitchFamily="50" charset="-128"/>
                        </a:rPr>
                        <a:t>｣</a:t>
                      </a:r>
                      <a:r>
                        <a:rPr kumimoji="1" lang="ja-JP" alt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/>
                          <a:ea typeface="メイリオ"/>
                          <a:cs typeface="メイリオ" pitchFamily="50" charset="-128"/>
                        </a:rPr>
                        <a:t>とアサーティブな伝え方</a:t>
                      </a:r>
                      <a:endParaRPr kumimoji="1" lang="ja-JP" altLang="en-US" sz="800" b="1" kern="1200" dirty="0">
                        <a:solidFill>
                          <a:schemeClr val="dk1"/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6012" marR="96012" marT="50403" marB="50403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メイリオ"/>
                          <a:ea typeface="メイリオ"/>
                          <a:cs typeface="メイリオ" pitchFamily="50" charset="-128"/>
                        </a:rPr>
                        <a:t>10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メイリオ"/>
                          <a:ea typeface="メイリオ"/>
                          <a:cs typeface="メイリオ" pitchFamily="50" charset="-128"/>
                        </a:rPr>
                        <a:t>名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メイリオ"/>
                        <a:ea typeface="メイリオ"/>
                        <a:cs typeface="メイリオ" pitchFamily="50" charset="-128"/>
                      </a:endParaRPr>
                    </a:p>
                    <a:p>
                      <a:pPr algn="ctr">
                        <a:buNone/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メイリオ"/>
                          <a:ea typeface="メイリオ"/>
                          <a:cs typeface="メイリオ" pitchFamily="50" charset="-128"/>
                        </a:rPr>
                        <a:t>程度</a:t>
                      </a:r>
                      <a:endParaRPr kumimoji="1" lang="ja-JP" altLang="en-US" sz="900" b="1" dirty="0">
                        <a:solidFill>
                          <a:srgbClr val="FF0000"/>
                        </a:solidFill>
                        <a:latin typeface="メイリオ"/>
                        <a:ea typeface="メイリオ"/>
                        <a:cs typeface="メイリオ" pitchFamily="50" charset="-128"/>
                      </a:endParaRPr>
                    </a:p>
                  </a:txBody>
                  <a:tcPr marL="96012" marR="96012" marT="50403" marB="50403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7540670"/>
                  </a:ext>
                </a:extLst>
              </a:tr>
              <a:tr h="399865">
                <a:tc>
                  <a:txBody>
                    <a:bodyPr/>
                    <a:lstStyle/>
                    <a:p>
                      <a:pPr marL="0" marR="0" lvl="0" indent="0" algn="l" defTabSz="5400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第一印象を高める面接の受け</a:t>
                      </a:r>
                      <a:endParaRPr kumimoji="1" lang="en-US" altLang="ja-JP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marL="0" marR="0" lvl="0" indent="0" algn="ctr" defTabSz="5400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（女性チャレンジ応援事業）</a:t>
                      </a:r>
                      <a:endParaRPr kumimoji="1" lang="en-US" altLang="ja-JP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6012" marR="96012" marT="50403" marB="50403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kumimoji="1" lang="ja-JP" altLang="en-US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　</a:t>
                      </a:r>
                      <a:r>
                        <a:rPr kumimoji="1" lang="en-US" altLang="ja-JP" sz="800" b="1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10</a:t>
                      </a:r>
                      <a:r>
                        <a:rPr kumimoji="1" lang="ja-JP" altLang="en-US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月</a:t>
                      </a:r>
                      <a:r>
                        <a:rPr kumimoji="1" lang="en-US" altLang="ja-JP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19</a:t>
                      </a:r>
                      <a:r>
                        <a:rPr kumimoji="1" lang="ja-JP" altLang="en-US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日</a:t>
                      </a:r>
                      <a:r>
                        <a:rPr kumimoji="1" lang="en-US" altLang="ja-JP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(</a:t>
                      </a:r>
                      <a:r>
                        <a:rPr kumimoji="1" lang="ja-JP" altLang="en-US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火</a:t>
                      </a:r>
                      <a:r>
                        <a:rPr kumimoji="1" lang="en-US" altLang="ja-JP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)</a:t>
                      </a:r>
                    </a:p>
                    <a:p>
                      <a:pPr marL="0" marR="0" lvl="0" indent="0" algn="ctr" defTabSz="5400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10:00</a:t>
                      </a:r>
                      <a:r>
                        <a:rPr kumimoji="1" lang="ja-JP" altLang="en-US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～</a:t>
                      </a:r>
                      <a:r>
                        <a:rPr kumimoji="1" lang="en-US" altLang="ja-JP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12:00</a:t>
                      </a:r>
                    </a:p>
                    <a:p>
                      <a:pPr marL="0" marR="0" lvl="0" indent="0" algn="ctr" defTabSz="5400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u="sng" dirty="0">
                          <a:solidFill>
                            <a:schemeClr val="tx2"/>
                          </a:solidFill>
                          <a:latin typeface="メイリオ"/>
                          <a:ea typeface="メイリオ"/>
                          <a:cs typeface="メイリオ" pitchFamily="50" charset="-128"/>
                        </a:rPr>
                        <a:t>[</a:t>
                      </a:r>
                      <a:r>
                        <a:rPr kumimoji="1" lang="ja-JP" altLang="en-US" sz="800" b="1" u="sng" dirty="0">
                          <a:solidFill>
                            <a:schemeClr val="tx2"/>
                          </a:solidFill>
                          <a:latin typeface="メイリオ"/>
                          <a:ea typeface="メイリオ"/>
                          <a:cs typeface="メイリオ" pitchFamily="50" charset="-128"/>
                        </a:rPr>
                        <a:t>外部会場</a:t>
                      </a:r>
                      <a:r>
                        <a:rPr kumimoji="1" lang="en-US" altLang="ja-JP" sz="800" b="1" u="sng" dirty="0">
                          <a:solidFill>
                            <a:schemeClr val="tx2"/>
                          </a:solidFill>
                          <a:latin typeface="メイリオ"/>
                          <a:ea typeface="メイリオ"/>
                          <a:cs typeface="メイリオ" pitchFamily="50" charset="-128"/>
                        </a:rPr>
                        <a:t>※</a:t>
                      </a:r>
                      <a:r>
                        <a:rPr kumimoji="1" lang="en-US" altLang="ja-JP" sz="800" b="1" u="none" dirty="0">
                          <a:solidFill>
                            <a:schemeClr val="tx2"/>
                          </a:solidFill>
                          <a:latin typeface="メイリオ"/>
                          <a:ea typeface="メイリオ"/>
                          <a:cs typeface="メイリオ" pitchFamily="50" charset="-128"/>
                        </a:rPr>
                        <a:t>]</a:t>
                      </a:r>
                      <a:endParaRPr kumimoji="1" lang="ja-JP" altLang="en-US" sz="800" b="1" dirty="0">
                        <a:latin typeface="メイリオ"/>
                        <a:ea typeface="メイリオ"/>
                        <a:cs typeface="メイリオ" pitchFamily="50" charset="-128"/>
                      </a:endParaRPr>
                    </a:p>
                  </a:txBody>
                  <a:tcPr marL="96012" marR="96012" marT="50403" marB="50403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メイリオ"/>
                          <a:ea typeface="メイリオ"/>
                          <a:cs typeface="+mn-cs"/>
                        </a:rPr>
                        <a:t>・</a:t>
                      </a:r>
                      <a:r>
                        <a:rPr kumimoji="1" lang="ja-JP" alt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採用担当はここを見る  ・面接でよく出る質問例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・第一印象アップの髪型、メイク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・自己ＰＲを作ってみよう</a:t>
                      </a:r>
                      <a:endParaRPr kumimoji="1" lang="en-US" altLang="ja-JP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メイリオ"/>
                        <a:ea typeface="メイリオ"/>
                        <a:cs typeface="+mn-cs"/>
                      </a:endParaRPr>
                    </a:p>
                  </a:txBody>
                  <a:tcPr marL="96012" marR="96012" marT="50403" marB="50403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メイリオ"/>
                          <a:ea typeface="メイリオ"/>
                          <a:cs typeface="メイリオ" pitchFamily="50" charset="-128"/>
                        </a:rPr>
                        <a:t>30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メイリオ"/>
                          <a:ea typeface="メイリオ"/>
                          <a:cs typeface="メイリオ" pitchFamily="50" charset="-128"/>
                        </a:rPr>
                        <a:t>名</a:t>
                      </a:r>
                    </a:p>
                  </a:txBody>
                  <a:tcPr marL="96012" marR="96012" marT="50403" marB="50403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056201"/>
                  </a:ext>
                </a:extLst>
              </a:tr>
              <a:tr h="399865">
                <a:tc>
                  <a:txBody>
                    <a:bodyPr/>
                    <a:lstStyle/>
                    <a:p>
                      <a:pPr marL="0" marR="0" lvl="0" indent="0" algn="l" defTabSz="5400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効果的な応募書類の作成方法</a:t>
                      </a:r>
                      <a:endParaRPr kumimoji="1" lang="en-US" altLang="ja-JP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marL="0" marR="0" lvl="0" indent="0" algn="ctr" defTabSz="5400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(</a:t>
                      </a: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女性チャレンジ応援事業）</a:t>
                      </a:r>
                      <a:endParaRPr kumimoji="1" lang="en-US" altLang="ja-JP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marL="0" marR="0" lvl="0" indent="0" algn="l" defTabSz="5400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Zoom</a:t>
                      </a: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オンラインセミナー</a:t>
                      </a:r>
                      <a:endParaRPr kumimoji="1" lang="en-US" altLang="ja-JP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6012" marR="96012" marT="50403" marB="50403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kumimoji="1" lang="ja-JP" altLang="en-US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　</a:t>
                      </a:r>
                      <a:r>
                        <a:rPr kumimoji="1" lang="en-US" altLang="ja-JP" sz="800" b="1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10</a:t>
                      </a:r>
                      <a:r>
                        <a:rPr kumimoji="1" lang="ja-JP" altLang="en-US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月</a:t>
                      </a:r>
                      <a:r>
                        <a:rPr kumimoji="1" lang="en-US" altLang="ja-JP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26</a:t>
                      </a:r>
                      <a:r>
                        <a:rPr kumimoji="1" lang="ja-JP" altLang="en-US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日</a:t>
                      </a:r>
                      <a:r>
                        <a:rPr kumimoji="1" lang="en-US" altLang="ja-JP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(</a:t>
                      </a:r>
                      <a:r>
                        <a:rPr kumimoji="1" lang="ja-JP" altLang="en-US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火</a:t>
                      </a:r>
                      <a:r>
                        <a:rPr kumimoji="1" lang="en-US" altLang="ja-JP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)</a:t>
                      </a:r>
                    </a:p>
                    <a:p>
                      <a:pPr algn="ctr">
                        <a:buNone/>
                      </a:pPr>
                      <a:r>
                        <a:rPr kumimoji="1" lang="en-US" altLang="ja-JP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10:00</a:t>
                      </a:r>
                      <a:r>
                        <a:rPr kumimoji="1" lang="ja-JP" altLang="en-US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～</a:t>
                      </a:r>
                      <a:r>
                        <a:rPr kumimoji="1" lang="en-US" altLang="ja-JP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12:00</a:t>
                      </a:r>
                    </a:p>
                    <a:p>
                      <a:pPr marL="0" marR="0" lvl="0" indent="0" algn="ctr" defTabSz="5400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[</a:t>
                      </a:r>
                      <a:r>
                        <a:rPr kumimoji="1" lang="ja-JP" altLang="en-US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オンライン</a:t>
                      </a:r>
                      <a:r>
                        <a:rPr kumimoji="1" lang="en-US" altLang="ja-JP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]</a:t>
                      </a:r>
                      <a:endParaRPr kumimoji="1" lang="ja-JP" altLang="en-US" sz="800" b="1" dirty="0">
                        <a:latin typeface="メイリオ"/>
                        <a:ea typeface="メイリオ"/>
                        <a:cs typeface="メイリオ" pitchFamily="50" charset="-128"/>
                      </a:endParaRPr>
                    </a:p>
                  </a:txBody>
                  <a:tcPr marL="96012" marR="96012" marT="50403" marB="50403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・応募書類作成のいろは</a:t>
                      </a:r>
                      <a:endParaRPr kumimoji="1" lang="en-US" altLang="ja-JP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・志望動機　</a:t>
                      </a:r>
                      <a:endParaRPr kumimoji="1" lang="en-US" altLang="ja-JP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・自己ＰＲのポイント</a:t>
                      </a:r>
                    </a:p>
                  </a:txBody>
                  <a:tcPr marL="96012" marR="96012" marT="50403" marB="50403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メイリオ"/>
                          <a:ea typeface="メイリオ"/>
                          <a:cs typeface="メイリオ" pitchFamily="50" charset="-128"/>
                        </a:rPr>
                        <a:t>10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メイリオ"/>
                          <a:ea typeface="メイリオ"/>
                          <a:cs typeface="メイリオ" pitchFamily="50" charset="-128"/>
                        </a:rPr>
                        <a:t>名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メイリオ"/>
                        <a:ea typeface="メイリオ"/>
                        <a:cs typeface="メイリオ" pitchFamily="50" charset="-128"/>
                      </a:endParaRPr>
                    </a:p>
                    <a:p>
                      <a:pPr algn="ctr">
                        <a:buNone/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メイリオ"/>
                          <a:ea typeface="メイリオ"/>
                          <a:cs typeface="メイリオ" pitchFamily="50" charset="-128"/>
                        </a:rPr>
                        <a:t>程度</a:t>
                      </a:r>
                      <a:endParaRPr kumimoji="1" lang="ja-JP" altLang="en-US" sz="900" b="1" dirty="0">
                        <a:solidFill>
                          <a:srgbClr val="FF0000"/>
                        </a:solidFill>
                        <a:latin typeface="メイリオ"/>
                        <a:ea typeface="メイリオ"/>
                        <a:cs typeface="メイリオ" pitchFamily="50" charset="-128"/>
                      </a:endParaRPr>
                    </a:p>
                  </a:txBody>
                  <a:tcPr marL="96012" marR="96012" marT="50403" marB="50403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155966"/>
                  </a:ext>
                </a:extLst>
              </a:tr>
              <a:tr h="399865">
                <a:tc>
                  <a:txBody>
                    <a:bodyPr/>
                    <a:lstStyle/>
                    <a:p>
                      <a:pPr marL="0" marR="0" lvl="0" indent="0" algn="l" defTabSz="5400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女性のためのライフプランと</a:t>
                      </a:r>
                      <a:endParaRPr kumimoji="1" lang="en-US" altLang="ja-JP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marL="0" marR="0" lvl="0" indent="0" algn="l" defTabSz="5400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キャリアデザイン</a:t>
                      </a:r>
                      <a:endParaRPr kumimoji="1" lang="en-US" altLang="ja-JP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メイリオ"/>
                        <a:ea typeface="メイリオ"/>
                        <a:cs typeface="+mn-cs"/>
                      </a:endParaRPr>
                    </a:p>
                  </a:txBody>
                  <a:tcPr marL="96012" marR="96012" marT="50403" marB="50403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kumimoji="1" lang="ja-JP" altLang="en-US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　</a:t>
                      </a:r>
                      <a:r>
                        <a:rPr kumimoji="1" lang="en-US" altLang="ja-JP" sz="800" b="1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10</a:t>
                      </a:r>
                      <a:r>
                        <a:rPr kumimoji="1" lang="ja-JP" altLang="en-US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月</a:t>
                      </a:r>
                      <a:r>
                        <a:rPr kumimoji="1" lang="en-US" altLang="ja-JP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28</a:t>
                      </a:r>
                      <a:r>
                        <a:rPr kumimoji="1" lang="ja-JP" altLang="en-US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日</a:t>
                      </a:r>
                      <a:r>
                        <a:rPr kumimoji="1" lang="en-US" altLang="ja-JP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(</a:t>
                      </a:r>
                      <a:r>
                        <a:rPr kumimoji="1" lang="ja-JP" altLang="en-US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木</a:t>
                      </a:r>
                      <a:r>
                        <a:rPr kumimoji="1" lang="en-US" altLang="ja-JP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)</a:t>
                      </a:r>
                    </a:p>
                    <a:p>
                      <a:pPr algn="ctr">
                        <a:buNone/>
                      </a:pPr>
                      <a:r>
                        <a:rPr kumimoji="1" lang="en-US" altLang="ja-JP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10:00</a:t>
                      </a:r>
                      <a:r>
                        <a:rPr kumimoji="1" lang="ja-JP" altLang="en-US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～</a:t>
                      </a:r>
                      <a:r>
                        <a:rPr kumimoji="1" lang="en-US" altLang="ja-JP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12:00</a:t>
                      </a:r>
                    </a:p>
                    <a:p>
                      <a:pPr marL="0" marR="0" lvl="0" indent="0" algn="ctr" defTabSz="5400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[</a:t>
                      </a:r>
                      <a:r>
                        <a:rPr kumimoji="1" lang="ja-JP" altLang="en-US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センター内</a:t>
                      </a:r>
                      <a:r>
                        <a:rPr kumimoji="1" lang="en-US" altLang="ja-JP" sz="8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]</a:t>
                      </a:r>
                      <a:endParaRPr kumimoji="1" lang="ja-JP" altLang="en-US" sz="800" b="1" dirty="0">
                        <a:latin typeface="メイリオ"/>
                        <a:ea typeface="メイリオ"/>
                        <a:cs typeface="メイリオ" pitchFamily="50" charset="-128"/>
                      </a:endParaRPr>
                    </a:p>
                  </a:txBody>
                  <a:tcPr marL="96012" marR="96012" marT="50403" marB="50403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・</a:t>
                      </a:r>
                      <a:r>
                        <a:rPr kumimoji="1" lang="ja-JP" alt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再就職活動の進め方　　</a:t>
                      </a:r>
                      <a:endParaRPr kumimoji="1" lang="en-US" altLang="ja-JP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・自己理解・雇用環境　</a:t>
                      </a:r>
                      <a:endParaRPr kumimoji="1" lang="en-US" altLang="ja-JP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・求人情報の検索</a:t>
                      </a:r>
                      <a:endParaRPr kumimoji="1" lang="ja-JP" alt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6012" marR="96012" marT="50403" marB="50403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kumimoji="1" lang="en-US" altLang="ja-JP" sz="9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10</a:t>
                      </a:r>
                      <a:r>
                        <a:rPr kumimoji="1" lang="ja-JP" altLang="en-US" sz="900" b="1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名</a:t>
                      </a:r>
                      <a:endParaRPr kumimoji="1" lang="ja-JP" altLang="en-US" sz="900" b="1" dirty="0">
                        <a:solidFill>
                          <a:srgbClr val="FF0000"/>
                        </a:solidFill>
                        <a:latin typeface="メイリオ"/>
                        <a:ea typeface="メイリオ"/>
                        <a:cs typeface="メイリオ" pitchFamily="50" charset="-128"/>
                      </a:endParaRPr>
                    </a:p>
                  </a:txBody>
                  <a:tcPr marL="96012" marR="96012" marT="50403" marB="50403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851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6860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7F07AA4BE00AA44849B90511F19CE9B" ma:contentTypeVersion="10" ma:contentTypeDescription="新しいドキュメントを作成します。" ma:contentTypeScope="" ma:versionID="56d203f148f6a00fea604a79e248926b">
  <xsd:schema xmlns:xsd="http://www.w3.org/2001/XMLSchema" xmlns:xs="http://www.w3.org/2001/XMLSchema" xmlns:p="http://schemas.microsoft.com/office/2006/metadata/properties" xmlns:ns2="e9b6e167-d2ac-4cb6-a085-0a6fbe67bb60" xmlns:ns3="2c696449-164d-494c-aff5-fe032af75a56" targetNamespace="http://schemas.microsoft.com/office/2006/metadata/properties" ma:root="true" ma:fieldsID="41370e43e187fa07a025786a697ca834" ns2:_="" ns3:_="">
    <xsd:import namespace="e9b6e167-d2ac-4cb6-a085-0a6fbe67bb60"/>
    <xsd:import namespace="2c696449-164d-494c-aff5-fe032af75a5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6e167-d2ac-4cb6-a085-0a6fbe67bb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696449-164d-494c-aff5-fe032af75a5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9B23396-992E-4270-A27D-AA7451665E44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e9b6e167-d2ac-4cb6-a085-0a6fbe67bb60"/>
    <ds:schemaRef ds:uri="http://schemas.microsoft.com/office/2006/documentManagement/types"/>
    <ds:schemaRef ds:uri="2c696449-164d-494c-aff5-fe032af75a5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79B2C77-E27F-4D93-B091-7B114F9588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6e167-d2ac-4cb6-a085-0a6fbe67bb60"/>
    <ds:schemaRef ds:uri="2c696449-164d-494c-aff5-fe032af75a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3C9BA9C-0062-4D86-92DA-AE5D7AA80EB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2172</TotalTime>
  <Words>386</Words>
  <Application>Microsoft Office PowerPoint</Application>
  <PresentationFormat>ユーザー設定</PresentationFormat>
  <Paragraphs>101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HG創英角ﾎﾟｯﾌﾟ体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小長谷 健太</dc:creator>
  <cp:lastModifiedBy>髙波 梨花/パソナ</cp:lastModifiedBy>
  <cp:revision>131</cp:revision>
  <cp:lastPrinted>2021-09-09T08:01:23Z</cp:lastPrinted>
  <dcterms:modified xsi:type="dcterms:W3CDTF">2021-09-12T23:59:49Z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0x01010007F07AA4BE00AA44849B90511F19CE9B</vt:lpwstr>
  </property>
</Properties>
</file>